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2" r:id="rId6"/>
    <p:sldId id="267" r:id="rId7"/>
    <p:sldId id="266" r:id="rId8"/>
    <p:sldId id="270" r:id="rId9"/>
    <p:sldId id="269" r:id="rId10"/>
    <p:sldId id="271" r:id="rId11"/>
    <p:sldId id="272" r:id="rId12"/>
    <p:sldId id="273" r:id="rId13"/>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864"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25CFA4-26CE-4996-A082-272C581FACE6}" type="datetimeFigureOut">
              <a:rPr lang="en-US" smtClean="0"/>
              <a:pPr/>
              <a:t>1/8/2011</a:t>
            </a:fld>
            <a:endParaRPr lang="en-US"/>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D020F2-9DA7-42AF-9D68-EE3226B49CF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endParaRPr lang="en-US" dirty="0"/>
          </a:p>
        </p:txBody>
      </p:sp>
      <p:sp>
        <p:nvSpPr>
          <p:cNvPr id="4" name="Substituent număr diapozitiv 3"/>
          <p:cNvSpPr>
            <a:spLocks noGrp="1"/>
          </p:cNvSpPr>
          <p:nvPr>
            <p:ph type="sldNum" sz="quarter" idx="10"/>
          </p:nvPr>
        </p:nvSpPr>
        <p:spPr/>
        <p:txBody>
          <a:bodyPr/>
          <a:lstStyle/>
          <a:p>
            <a:fld id="{A5D020F2-9DA7-42AF-9D68-EE3226B49CF5}"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u 28"/>
          <p:cNvSpPr>
            <a:spLocks noGrp="1"/>
          </p:cNvSpPr>
          <p:nvPr>
            <p:ph type="ctrTitle"/>
          </p:nvPr>
        </p:nvSpPr>
        <p:spPr>
          <a:xfrm>
            <a:off x="381000" y="4853411"/>
            <a:ext cx="8458200" cy="1222375"/>
          </a:xfrm>
        </p:spPr>
        <p:txBody>
          <a:bodyPr anchor="t"/>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16" name="Substituent dată 15"/>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2" name="Substituent subsol 1"/>
          <p:cNvSpPr>
            <a:spLocks noGrp="1"/>
          </p:cNvSpPr>
          <p:nvPr>
            <p:ph type="ftr" sz="quarter" idx="11"/>
          </p:nvPr>
        </p:nvSpPr>
        <p:spPr/>
        <p:txBody>
          <a:bodyPr/>
          <a:lstStyle/>
          <a:p>
            <a:endParaRPr lang="ro-RO"/>
          </a:p>
        </p:txBody>
      </p:sp>
      <p:sp>
        <p:nvSpPr>
          <p:cNvPr id="15" name="Substituent număr diapozitiv 14"/>
          <p:cNvSpPr>
            <a:spLocks noGrp="1"/>
          </p:cNvSpPr>
          <p:nvPr>
            <p:ph type="sldNum" sz="quarter" idx="12"/>
          </p:nvPr>
        </p:nvSpPr>
        <p:spPr>
          <a:xfrm>
            <a:off x="8229600" y="6473952"/>
            <a:ext cx="758952" cy="246888"/>
          </a:xfrm>
        </p:spPr>
        <p:txBody>
          <a:bodyPr/>
          <a:lstStyle/>
          <a:p>
            <a:fld id="{376D20D0-E16E-4B77-8E2A-9388F34F7625}"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549276"/>
            <a:ext cx="18288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549276"/>
            <a:ext cx="62484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2" name="Titlu 21"/>
          <p:cNvSpPr>
            <a:spLocks noGrp="1"/>
          </p:cNvSpPr>
          <p:nvPr>
            <p:ph type="title"/>
          </p:nvPr>
        </p:nvSpPr>
        <p:spPr/>
        <p:txBody>
          <a:bodyPr/>
          <a:lstStyle/>
          <a:p>
            <a:r>
              <a:rPr kumimoji="0" lang="ro-RO" smtClean="0"/>
              <a:t>Faceți clic pentru a edita stilul de titlu Coordonator</a:t>
            </a:r>
            <a:endParaRPr kumimoji="0" lang="en-US"/>
          </a:p>
        </p:txBody>
      </p:sp>
      <p:sp>
        <p:nvSpPr>
          <p:cNvPr id="27" name="Substituent conținut 26"/>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5" name="Substituent dată 24"/>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19" name="Substituent subsol 18"/>
          <p:cNvSpPr>
            <a:spLocks noGrp="1"/>
          </p:cNvSpPr>
          <p:nvPr>
            <p:ph type="ftr" sz="quarter" idx="11"/>
          </p:nvPr>
        </p:nvSpPr>
        <p:spPr>
          <a:xfrm>
            <a:off x="3581400" y="76200"/>
            <a:ext cx="2895600" cy="288925"/>
          </a:xfrm>
        </p:spPr>
        <p:txBody>
          <a:bodyPr/>
          <a:lstStyle/>
          <a:p>
            <a:endParaRPr lang="ro-RO"/>
          </a:p>
        </p:txBody>
      </p:sp>
      <p:sp>
        <p:nvSpPr>
          <p:cNvPr id="16" name="Substituent număr diapozitiv 15"/>
          <p:cNvSpPr>
            <a:spLocks noGrp="1"/>
          </p:cNvSpPr>
          <p:nvPr>
            <p:ph type="sldNum" sz="quarter" idx="12"/>
          </p:nvPr>
        </p:nvSpPr>
        <p:spPr>
          <a:xfrm>
            <a:off x="8229600" y="6473952"/>
            <a:ext cx="758952" cy="246888"/>
          </a:xfrm>
        </p:spPr>
        <p:txBody>
          <a:bodyPr/>
          <a:lstStyle/>
          <a:p>
            <a:fld id="{376D20D0-E16E-4B77-8E2A-9388F34F7625}"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ubstituent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19" name="Substituent dată 18"/>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11" name="Substituent subsol 10"/>
          <p:cNvSpPr>
            <a:spLocks noGrp="1"/>
          </p:cNvSpPr>
          <p:nvPr>
            <p:ph type="ftr" sz="quarter" idx="11"/>
          </p:nvPr>
        </p:nvSpPr>
        <p:spPr/>
        <p:txBody>
          <a:bodyPr/>
          <a:lstStyle/>
          <a:p>
            <a:endParaRPr lang="ro-RO"/>
          </a:p>
        </p:txBody>
      </p:sp>
      <p:sp>
        <p:nvSpPr>
          <p:cNvPr id="16" name="Substituent număr diapozitiv 15"/>
          <p:cNvSpPr>
            <a:spLocks noGrp="1"/>
          </p:cNvSpPr>
          <p:nvPr>
            <p:ph type="sldNum" sz="quarter" idx="12"/>
          </p:nvPr>
        </p:nvSpPr>
        <p:spPr/>
        <p:txBody>
          <a:bodyPr/>
          <a:lstStyle/>
          <a:p>
            <a:fld id="{376D20D0-E16E-4B77-8E2A-9388F34F7625}" type="slidenum">
              <a:rPr lang="ro-RO" smtClean="0"/>
              <a:pPr/>
              <a:t>‹#›</a:t>
            </a:fld>
            <a:endParaRPr lang="ro-RO"/>
          </a:p>
        </p:txBody>
      </p:sp>
      <p:sp>
        <p:nvSpPr>
          <p:cNvPr id="8" name="Titlu 7"/>
          <p:cNvSpPr>
            <a:spLocks noGrp="1"/>
          </p:cNvSpPr>
          <p:nvPr>
            <p:ph type="title"/>
          </p:nvPr>
        </p:nvSpPr>
        <p:spPr>
          <a:xfrm>
            <a:off x="180475" y="2947085"/>
            <a:ext cx="8686800" cy="1184825"/>
          </a:xfrm>
        </p:spPr>
        <p:txBody>
          <a:bodyPr rtlCol="0" anchor="t"/>
          <a:lstStyle>
            <a:lvl1pPr algn="r">
              <a:defRPr/>
            </a:lvl1pPr>
          </a:lstStyle>
          <a:p>
            <a:r>
              <a:rPr kumimoji="0" lang="ro-RO" smtClean="0"/>
              <a:t>Faceți clic pentru a edita stilul de titlu Coordonator</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0" name="Titlu 19"/>
          <p:cNvSpPr>
            <a:spLocks noGrp="1"/>
          </p:cNvSpPr>
          <p:nvPr>
            <p:ph type="title"/>
          </p:nvPr>
        </p:nvSpPr>
        <p:spPr>
          <a:xfrm>
            <a:off x="301752" y="457200"/>
            <a:ext cx="8686800" cy="841248"/>
          </a:xfrm>
        </p:spPr>
        <p:txBody>
          <a:bodyPr/>
          <a:lstStyle/>
          <a:p>
            <a:r>
              <a:rPr kumimoji="0" lang="ro-RO" smtClean="0"/>
              <a:t>Faceți clic pentru a edita stilul de titlu Coordonator</a:t>
            </a:r>
            <a:endParaRPr kumimoji="0" lang="en-US"/>
          </a:p>
        </p:txBody>
      </p:sp>
      <p:sp>
        <p:nvSpPr>
          <p:cNvPr id="14" name="Substituent conținut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3" name="Substituent conținut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1" name="Substituent dată 20"/>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10" name="Substituent subsol 9"/>
          <p:cNvSpPr>
            <a:spLocks noGrp="1"/>
          </p:cNvSpPr>
          <p:nvPr>
            <p:ph type="ftr" sz="quarter" idx="11"/>
          </p:nvPr>
        </p:nvSpPr>
        <p:spPr/>
        <p:txBody>
          <a:bodyPr/>
          <a:lstStyle/>
          <a:p>
            <a:endParaRPr lang="ro-RO"/>
          </a:p>
        </p:txBody>
      </p:sp>
      <p:sp>
        <p:nvSpPr>
          <p:cNvPr id="31" name="Substituent număr diapozitiv 30"/>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9" name="Titlu 28"/>
          <p:cNvSpPr>
            <a:spLocks noGrp="1"/>
          </p:cNvSpPr>
          <p:nvPr>
            <p:ph type="title"/>
          </p:nvPr>
        </p:nvSpPr>
        <p:spPr>
          <a:xfrm>
            <a:off x="304800" y="5410200"/>
            <a:ext cx="8610600" cy="882650"/>
          </a:xfrm>
        </p:spPr>
        <p:txBody>
          <a:bodyPr anchor="ctr"/>
          <a:lstStyle>
            <a:lvl1pPr>
              <a:defRPr/>
            </a:lvl1p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25" name="Substituent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8" name="Substituent conținut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10" name="Substituent dată 9"/>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a:xfrm>
            <a:off x="8229600" y="6477000"/>
            <a:ext cx="762000" cy="246888"/>
          </a:xfrm>
        </p:spPr>
        <p:txBody>
          <a:bodyPr/>
          <a:lstStyle/>
          <a:p>
            <a:fld id="{376D20D0-E16E-4B77-8E2A-9388F34F7625}" type="slidenum">
              <a:rPr lang="ro-RO" smtClean="0"/>
              <a:pPr/>
              <a:t>‹#›</a:t>
            </a:fld>
            <a:endParaRPr lang="ro-RO"/>
          </a:p>
        </p:txBody>
      </p:sp>
      <p:sp>
        <p:nvSpPr>
          <p:cNvPr id="11" name="Conector drep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0" name="Titlu 29"/>
          <p:cNvSpPr>
            <a:spLocks noGrp="1"/>
          </p:cNvSpPr>
          <p:nvPr>
            <p:ph type="title"/>
          </p:nvPr>
        </p:nvSpPr>
        <p:spPr>
          <a:xfrm>
            <a:off x="301752" y="457200"/>
            <a:ext cx="8686800" cy="841248"/>
          </a:xfrm>
        </p:spPr>
        <p:txBody>
          <a:bodyPr/>
          <a:lstStyle/>
          <a:p>
            <a:r>
              <a:rPr kumimoji="0" lang="ro-RO" smtClean="0"/>
              <a:t>Faceți clic pentru a edita stilul de titlu Coordonator</a:t>
            </a:r>
            <a:endParaRPr kumimoji="0" lang="en-US"/>
          </a:p>
        </p:txBody>
      </p:sp>
      <p:sp>
        <p:nvSpPr>
          <p:cNvPr id="12" name="Substituent dată 11"/>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21" name="Substituent subsol 20"/>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3" name="Substituent dată 2"/>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24" name="Substituent subsol 23"/>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8" name="Conector drep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u 11"/>
          <p:cNvSpPr>
            <a:spLocks noGrp="1"/>
          </p:cNvSpPr>
          <p:nvPr>
            <p:ph type="title"/>
          </p:nvPr>
        </p:nvSpPr>
        <p:spPr>
          <a:xfrm>
            <a:off x="457200" y="5486400"/>
            <a:ext cx="8458200" cy="520700"/>
          </a:xfrm>
        </p:spPr>
        <p:txBody>
          <a:bodyPr anchor="ctr"/>
          <a:lstStyle>
            <a:lvl1pPr algn="l">
              <a:buNone/>
              <a:defRPr sz="2000" b="1"/>
            </a:lvl1pPr>
          </a:lstStyle>
          <a:p>
            <a:r>
              <a:rPr kumimoji="0" lang="ro-RO" smtClean="0"/>
              <a:t>Faceți clic pentru a edita stilul de titlu Coordonator</a:t>
            </a:r>
            <a:endParaRPr kumimoji="0" lang="en-US"/>
          </a:p>
        </p:txBody>
      </p:sp>
      <p:sp>
        <p:nvSpPr>
          <p:cNvPr id="26" name="Substituent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14" name="Substituent conținut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5" name="Substituent dată 24"/>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29" name="Substituent subsol 28"/>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376D20D0-E16E-4B77-8E2A-9388F34F7625}"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3" name="Substituent i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7" name="Substituent dată 6"/>
          <p:cNvSpPr>
            <a:spLocks noGrp="1"/>
          </p:cNvSpPr>
          <p:nvPr>
            <p:ph type="dt" sz="half" idx="10"/>
          </p:nvPr>
        </p:nvSpPr>
        <p:spPr/>
        <p:txBody>
          <a:bodyPr/>
          <a:lstStyle/>
          <a:p>
            <a:fld id="{8A79BEC4-8E52-4268-BFF8-F3E2B63E51D3}" type="datetimeFigureOut">
              <a:rPr lang="ro-RO" smtClean="0"/>
              <a:pPr/>
              <a:t>08.01.2011</a:t>
            </a:fld>
            <a:endParaRPr lang="ro-RO"/>
          </a:p>
        </p:txBody>
      </p:sp>
      <p:sp>
        <p:nvSpPr>
          <p:cNvPr id="5" name="Substituent subsol 4"/>
          <p:cNvSpPr>
            <a:spLocks noGrp="1"/>
          </p:cNvSpPr>
          <p:nvPr>
            <p:ph type="ftr" sz="quarter" idx="11"/>
          </p:nvPr>
        </p:nvSpPr>
        <p:spPr/>
        <p:txBody>
          <a:bodyPr/>
          <a:lstStyle/>
          <a:p>
            <a:endParaRPr lang="ro-RO"/>
          </a:p>
        </p:txBody>
      </p:sp>
      <p:sp>
        <p:nvSpPr>
          <p:cNvPr id="31" name="Substituent număr diapozitiv 30"/>
          <p:cNvSpPr>
            <a:spLocks noGrp="1"/>
          </p:cNvSpPr>
          <p:nvPr>
            <p:ph type="sldNum" sz="quarter" idx="12"/>
          </p:nvPr>
        </p:nvSpPr>
        <p:spPr/>
        <p:txBody>
          <a:bodyPr/>
          <a:lstStyle/>
          <a:p>
            <a:fld id="{376D20D0-E16E-4B77-8E2A-9388F34F7625}" type="slidenum">
              <a:rPr lang="ro-RO" smtClean="0"/>
              <a:pPr/>
              <a:t>‹#›</a:t>
            </a:fld>
            <a:endParaRPr lang="ro-RO"/>
          </a:p>
        </p:txBody>
      </p:sp>
      <p:sp>
        <p:nvSpPr>
          <p:cNvPr id="17" name="Titlu 16"/>
          <p:cNvSpPr>
            <a:spLocks noGrp="1"/>
          </p:cNvSpPr>
          <p:nvPr>
            <p:ph type="title"/>
          </p:nvPr>
        </p:nvSpPr>
        <p:spPr>
          <a:xfrm>
            <a:off x="381000" y="4993760"/>
            <a:ext cx="5867400" cy="522288"/>
          </a:xfrm>
        </p:spPr>
        <p:txBody>
          <a:bodyPr anchor="ctr"/>
          <a:lstStyle>
            <a:lvl1pPr algn="l">
              <a:buNone/>
              <a:defRPr sz="2000" b="1"/>
            </a:lvl1pPr>
          </a:lstStyle>
          <a:p>
            <a:r>
              <a:rPr kumimoji="0" lang="ro-RO" smtClean="0"/>
              <a:t>Faceți clic pentru a edita stilul de titlu Coordonator</a:t>
            </a:r>
            <a:endParaRPr kumimoji="0" lang="en-US"/>
          </a:p>
        </p:txBody>
      </p:sp>
      <p:sp>
        <p:nvSpPr>
          <p:cNvPr id="26" name="Substituent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Substituent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1" name="Substituent dată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A79BEC4-8E52-4268-BFF8-F3E2B63E51D3}" type="datetimeFigureOut">
              <a:rPr lang="ro-RO" smtClean="0"/>
              <a:pPr/>
              <a:t>08.01.2011</a:t>
            </a:fld>
            <a:endParaRPr lang="ro-RO"/>
          </a:p>
        </p:txBody>
      </p:sp>
      <p:sp>
        <p:nvSpPr>
          <p:cNvPr id="28" name="Substituent subsol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o-RO"/>
          </a:p>
        </p:txBody>
      </p:sp>
      <p:sp>
        <p:nvSpPr>
          <p:cNvPr id="5" name="Substituent număr diapozitiv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76D20D0-E16E-4B77-8E2A-9388F34F7625}" type="slidenum">
              <a:rPr lang="ro-RO" smtClean="0"/>
              <a:pPr/>
              <a:t>‹#›</a:t>
            </a:fld>
            <a:endParaRPr lang="ro-RO"/>
          </a:p>
        </p:txBody>
      </p:sp>
      <p:sp>
        <p:nvSpPr>
          <p:cNvPr id="10" name="Substituent titlu 9"/>
          <p:cNvSpPr>
            <a:spLocks noGrp="1"/>
          </p:cNvSpPr>
          <p:nvPr>
            <p:ph type="title"/>
          </p:nvPr>
        </p:nvSpPr>
        <p:spPr>
          <a:xfrm>
            <a:off x="304800" y="457200"/>
            <a:ext cx="8686800" cy="838200"/>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9" name="Conector drep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ector drep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amfostacolo.ro/FOTO/GENUINE/1755/8825_16514_19.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portalnovaciranca.r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otografii din vacanta la Pensiunea Valea Mariei">
            <a:hlinkClick r:id="rId2"/>
          </p:cNvPr>
          <p:cNvPicPr>
            <a:picLocks noChangeAspect="1" noChangeArrowheads="1"/>
          </p:cNvPicPr>
          <p:nvPr/>
        </p:nvPicPr>
        <p:blipFill>
          <a:blip r:embed="rId3"/>
          <a:srcRect t="18772"/>
          <a:stretch>
            <a:fillRect/>
          </a:stretch>
        </p:blipFill>
        <p:spPr bwMode="auto">
          <a:xfrm>
            <a:off x="228600" y="457200"/>
            <a:ext cx="8686800" cy="6317577"/>
          </a:xfrm>
          <a:prstGeom prst="rect">
            <a:avLst/>
          </a:prstGeom>
          <a:noFill/>
        </p:spPr>
      </p:pic>
      <p:sp>
        <p:nvSpPr>
          <p:cNvPr id="2" name="Titlu 1"/>
          <p:cNvSpPr>
            <a:spLocks noGrp="1"/>
          </p:cNvSpPr>
          <p:nvPr>
            <p:ph type="ctrTitle"/>
          </p:nvPr>
        </p:nvSpPr>
        <p:spPr>
          <a:xfrm>
            <a:off x="428596" y="642918"/>
            <a:ext cx="8458200" cy="1222375"/>
          </a:xfrm>
        </p:spPr>
        <p:txBody>
          <a:bodyPr/>
          <a:lstStyle/>
          <a:p>
            <a:r>
              <a:rPr lang="ro-RO" dirty="0" smtClean="0">
                <a:solidFill>
                  <a:srgbClr val="FFC000"/>
                </a:solidFill>
              </a:rPr>
              <a:t>VIZITAŢI GORJUL DE SUB MUNTE !!</a:t>
            </a:r>
            <a:endParaRPr lang="ro-RO" dirty="0">
              <a:solidFill>
                <a:srgbClr val="FFC000"/>
              </a:solidFill>
            </a:endParaRPr>
          </a:p>
        </p:txBody>
      </p:sp>
      <p:sp>
        <p:nvSpPr>
          <p:cNvPr id="3" name="Subtitlu 2"/>
          <p:cNvSpPr>
            <a:spLocks noGrp="1"/>
          </p:cNvSpPr>
          <p:nvPr>
            <p:ph type="subTitle" idx="1"/>
          </p:nvPr>
        </p:nvSpPr>
        <p:spPr>
          <a:xfrm>
            <a:off x="285720" y="5786454"/>
            <a:ext cx="8458200" cy="914400"/>
          </a:xfrm>
        </p:spPr>
        <p:txBody>
          <a:bodyPr/>
          <a:lstStyle/>
          <a:p>
            <a:r>
              <a:rPr lang="ro-RO" b="1" dirty="0" smtClean="0">
                <a:solidFill>
                  <a:srgbClr val="FFC000"/>
                </a:solidFill>
              </a:rPr>
              <a:t>De Alex, </a:t>
            </a:r>
            <a:r>
              <a:rPr lang="ro-RO" b="1" dirty="0" err="1" smtClean="0">
                <a:solidFill>
                  <a:srgbClr val="FFC000"/>
                </a:solidFill>
              </a:rPr>
              <a:t>Elisa</a:t>
            </a:r>
            <a:r>
              <a:rPr lang="ro-RO" b="1" dirty="0" smtClean="0">
                <a:solidFill>
                  <a:srgbClr val="FFC000"/>
                </a:solidFill>
              </a:rPr>
              <a:t>, George şi </a:t>
            </a:r>
            <a:r>
              <a:rPr lang="ro-RO" b="1" dirty="0" err="1" smtClean="0">
                <a:solidFill>
                  <a:srgbClr val="FFC000"/>
                </a:solidFill>
              </a:rPr>
              <a:t>Patricia</a:t>
            </a:r>
            <a:r>
              <a:rPr lang="ro-RO" b="1" dirty="0" smtClean="0">
                <a:solidFill>
                  <a:srgbClr val="FFC000"/>
                </a:solidFill>
              </a:rPr>
              <a:t> </a:t>
            </a:r>
            <a:endParaRPr lang="ro-RO" b="1" dirty="0">
              <a:solidFill>
                <a:srgbClr val="FFC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lvl="0"/>
            <a:r>
              <a:rPr lang="ro-RO" sz="3200" cap="none" dirty="0" smtClean="0">
                <a:effectLst/>
              </a:rPr>
              <a:t>ZIUA 3: NOVACI – RÂNCA</a:t>
            </a:r>
            <a:endParaRPr lang="en-US" sz="3200" dirty="0"/>
          </a:p>
        </p:txBody>
      </p:sp>
      <p:sp>
        <p:nvSpPr>
          <p:cNvPr id="3" name="Substituent conținut 2"/>
          <p:cNvSpPr>
            <a:spLocks noGrp="1"/>
          </p:cNvSpPr>
          <p:nvPr>
            <p:ph idx="1"/>
          </p:nvPr>
        </p:nvSpPr>
        <p:spPr>
          <a:xfrm>
            <a:off x="304800" y="1554162"/>
            <a:ext cx="8686800" cy="5160986"/>
          </a:xfrm>
        </p:spPr>
        <p:txBody>
          <a:bodyPr>
            <a:normAutofit fontScale="62500" lnSpcReduction="20000"/>
          </a:bodyPr>
          <a:lstStyle/>
          <a:p>
            <a:r>
              <a:rPr lang="ro-RO" sz="2500" dirty="0" smtClean="0"/>
              <a:t>Condiţii:Cel mai scurt traseu.</a:t>
            </a:r>
          </a:p>
          <a:p>
            <a:r>
              <a:rPr lang="ro-RO" sz="2500" dirty="0" smtClean="0"/>
              <a:t>Am folosit algoritmul lui </a:t>
            </a:r>
            <a:r>
              <a:rPr lang="ro-RO" sz="2500" dirty="0" err="1" smtClean="0"/>
              <a:t>Dijkstra</a:t>
            </a:r>
            <a:r>
              <a:rPr lang="ro-RO" sz="2500" dirty="0" smtClean="0"/>
              <a:t> pentru a determina cel mai scurt traseu de la nodul 1 la nodul E.</a:t>
            </a:r>
          </a:p>
          <a:p>
            <a:r>
              <a:rPr lang="ro-RO" sz="2500" dirty="0" smtClean="0"/>
              <a:t>Algoritmul selectează nodurile grafului, unul câte unul, în ordinea crescătoare a costului drumului de la nodul 1 la ele, într-o mulţime S, care iniţial conţine numai nodul 1. În prelucrare, am folosit 3 vectori: D, S şi T:</a:t>
            </a:r>
          </a:p>
          <a:p>
            <a:r>
              <a:rPr lang="ro-RO" sz="2500" dirty="0" smtClean="0"/>
              <a:t>Vectorul D este vectorul lungimii drumurilor de la nodul 1 la celelalte noduri ale grafului, fiecare D[i] reprezentând lungimea drumului de la nodul 1 la nodul i.</a:t>
            </a:r>
          </a:p>
          <a:p>
            <a:r>
              <a:rPr lang="ro-RO" sz="2500" dirty="0" smtClean="0"/>
              <a:t>Vectorul T indică drumurile găsite între nodul 1 şi celelalte noduri ale grafului.</a:t>
            </a:r>
          </a:p>
          <a:p>
            <a:r>
              <a:rPr lang="ro-RO" sz="2500" dirty="0" smtClean="0"/>
              <a:t>Vectorul S, indică mulţimea nodurilor selectate: S[i]=0 dacă nodul i este neselectat şi 1 dacă i este selectat.</a:t>
            </a:r>
          </a:p>
          <a:p>
            <a:r>
              <a:rPr lang="ro-RO" sz="2500" dirty="0" smtClean="0"/>
              <a:t>De exemplu, pentru graful nostru, câteva dintre valorile iniţiale ale lui S, D, T sunt:</a:t>
            </a:r>
          </a:p>
          <a:p>
            <a:pPr>
              <a:lnSpc>
                <a:spcPct val="120000"/>
              </a:lnSpc>
            </a:pPr>
            <a:r>
              <a:rPr lang="ro-RO" sz="2500" dirty="0" smtClean="0"/>
              <a:t>D			       . . . </a:t>
            </a:r>
          </a:p>
          <a:p>
            <a:pPr>
              <a:lnSpc>
                <a:spcPct val="120000"/>
              </a:lnSpc>
            </a:pPr>
            <a:r>
              <a:rPr lang="ro-RO" sz="2500" dirty="0" smtClean="0"/>
              <a:t>S			       . . . </a:t>
            </a:r>
          </a:p>
          <a:p>
            <a:pPr>
              <a:lnSpc>
                <a:spcPct val="120000"/>
              </a:lnSpc>
            </a:pPr>
            <a:r>
              <a:rPr lang="ro-RO" sz="2500" dirty="0" smtClean="0"/>
              <a:t>T			       . . . </a:t>
            </a:r>
          </a:p>
          <a:p>
            <a:r>
              <a:rPr lang="ro-RO" sz="2500" dirty="0" smtClean="0"/>
              <a:t>Cel mai apropiat nod de 1 este nodul 2. </a:t>
            </a:r>
          </a:p>
          <a:p>
            <a:r>
              <a:rPr lang="ro-RO" sz="2500" dirty="0" smtClean="0"/>
              <a:t>Se selectează succesiv celelalte noduri, transformându-se vectorii iniţiali: </a:t>
            </a:r>
          </a:p>
          <a:p>
            <a:r>
              <a:rPr lang="ro-RO" sz="2500" dirty="0" smtClean="0"/>
              <a:t>D[3]=∞</a:t>
            </a:r>
            <a:r>
              <a:rPr lang="en-US" sz="2500" dirty="0" smtClean="0"/>
              <a:t>&gt;</a:t>
            </a:r>
            <a:r>
              <a:rPr lang="ro-RO" sz="2500" dirty="0" smtClean="0"/>
              <a:t>D[2]+a[2,3]=200+100=300, D[3]=300, T[3]=2</a:t>
            </a:r>
          </a:p>
          <a:p>
            <a:r>
              <a:rPr lang="ro-RO" sz="2500" dirty="0" smtClean="0"/>
              <a:t>D[4]=∞</a:t>
            </a:r>
            <a:r>
              <a:rPr lang="en-US" sz="2500" dirty="0" smtClean="0"/>
              <a:t>&gt;D[3]</a:t>
            </a:r>
            <a:r>
              <a:rPr lang="ro-RO" sz="2500" dirty="0" smtClean="0"/>
              <a:t>+a[3,4]=300+100=400, T[4]=3 etc.</a:t>
            </a:r>
          </a:p>
          <a:p>
            <a:r>
              <a:rPr lang="ro-RO" dirty="0" smtClean="0"/>
              <a:t>Se transformă pas cu pas vectorii D, S şi T, obţinându-se drumul cel mai scurt de la nodul 1 la nodul E: 1, 2, 3, 4, 9, C, D, E.</a:t>
            </a:r>
          </a:p>
          <a:p>
            <a:endParaRPr lang="en-US" dirty="0" smtClean="0"/>
          </a:p>
          <a:p>
            <a:endParaRPr lang="en-US" dirty="0"/>
          </a:p>
        </p:txBody>
      </p:sp>
      <p:sp>
        <p:nvSpPr>
          <p:cNvPr id="4" name="Dreptunghi 3"/>
          <p:cNvSpPr/>
          <p:nvPr/>
        </p:nvSpPr>
        <p:spPr>
          <a:xfrm>
            <a:off x="1071538" y="428625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5" name="Dreptunghi 4"/>
          <p:cNvSpPr/>
          <p:nvPr/>
        </p:nvSpPr>
        <p:spPr>
          <a:xfrm>
            <a:off x="1357290" y="4286256"/>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200</a:t>
            </a:r>
            <a:endParaRPr lang="en-US" dirty="0"/>
          </a:p>
        </p:txBody>
      </p:sp>
      <p:sp>
        <p:nvSpPr>
          <p:cNvPr id="13" name="Dreptunghi 12"/>
          <p:cNvSpPr/>
          <p:nvPr/>
        </p:nvSpPr>
        <p:spPr>
          <a:xfrm>
            <a:off x="2000232" y="4286256"/>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t>
            </a:r>
            <a:endParaRPr lang="en-US" dirty="0"/>
          </a:p>
        </p:txBody>
      </p:sp>
      <p:sp>
        <p:nvSpPr>
          <p:cNvPr id="14" name="Dreptunghi 13"/>
          <p:cNvSpPr/>
          <p:nvPr/>
        </p:nvSpPr>
        <p:spPr>
          <a:xfrm>
            <a:off x="2643174" y="4286256"/>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t>
            </a:r>
            <a:endParaRPr lang="en-US" dirty="0"/>
          </a:p>
        </p:txBody>
      </p:sp>
      <p:sp>
        <p:nvSpPr>
          <p:cNvPr id="18" name="Dreptunghi 17"/>
          <p:cNvSpPr/>
          <p:nvPr/>
        </p:nvSpPr>
        <p:spPr>
          <a:xfrm>
            <a:off x="4500562" y="4286256"/>
            <a:ext cx="85725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3000</a:t>
            </a:r>
            <a:endParaRPr lang="en-US" dirty="0"/>
          </a:p>
        </p:txBody>
      </p:sp>
      <p:sp>
        <p:nvSpPr>
          <p:cNvPr id="19" name="Dreptunghi 18"/>
          <p:cNvSpPr/>
          <p:nvPr/>
        </p:nvSpPr>
        <p:spPr>
          <a:xfrm>
            <a:off x="3857620" y="4286256"/>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t>
            </a:r>
            <a:endParaRPr lang="en-US" dirty="0"/>
          </a:p>
        </p:txBody>
      </p:sp>
      <p:sp>
        <p:nvSpPr>
          <p:cNvPr id="20" name="Dreptunghi 19"/>
          <p:cNvSpPr/>
          <p:nvPr/>
        </p:nvSpPr>
        <p:spPr>
          <a:xfrm>
            <a:off x="1071538" y="457200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21" name="Dreptunghi 20"/>
          <p:cNvSpPr/>
          <p:nvPr/>
        </p:nvSpPr>
        <p:spPr>
          <a:xfrm>
            <a:off x="1357290" y="4572008"/>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2" name="Dreptunghi 21"/>
          <p:cNvSpPr/>
          <p:nvPr/>
        </p:nvSpPr>
        <p:spPr>
          <a:xfrm>
            <a:off x="2000232" y="4572008"/>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3" name="Dreptunghi 22"/>
          <p:cNvSpPr/>
          <p:nvPr/>
        </p:nvSpPr>
        <p:spPr>
          <a:xfrm>
            <a:off x="2643174" y="4572008"/>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4" name="Dreptunghi 23"/>
          <p:cNvSpPr/>
          <p:nvPr/>
        </p:nvSpPr>
        <p:spPr>
          <a:xfrm>
            <a:off x="3857620" y="4572008"/>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5" name="Dreptunghi 24"/>
          <p:cNvSpPr/>
          <p:nvPr/>
        </p:nvSpPr>
        <p:spPr>
          <a:xfrm>
            <a:off x="4500562" y="4572008"/>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6" name="Dreptunghi 25"/>
          <p:cNvSpPr/>
          <p:nvPr/>
        </p:nvSpPr>
        <p:spPr>
          <a:xfrm>
            <a:off x="1071538" y="485776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7" name="Dreptunghi 26"/>
          <p:cNvSpPr/>
          <p:nvPr/>
        </p:nvSpPr>
        <p:spPr>
          <a:xfrm>
            <a:off x="1357290" y="4857760"/>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28" name="Dreptunghi 27"/>
          <p:cNvSpPr/>
          <p:nvPr/>
        </p:nvSpPr>
        <p:spPr>
          <a:xfrm>
            <a:off x="2000232" y="4857760"/>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29" name="Dreptunghi 28"/>
          <p:cNvSpPr/>
          <p:nvPr/>
        </p:nvSpPr>
        <p:spPr>
          <a:xfrm>
            <a:off x="2643174" y="4857760"/>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30" name="Dreptunghi 29"/>
          <p:cNvSpPr/>
          <p:nvPr/>
        </p:nvSpPr>
        <p:spPr>
          <a:xfrm>
            <a:off x="3857620" y="4857760"/>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0</a:t>
            </a:r>
            <a:endParaRPr lang="en-US" dirty="0"/>
          </a:p>
        </p:txBody>
      </p:sp>
      <p:sp>
        <p:nvSpPr>
          <p:cNvPr id="31" name="Dreptunghi 30"/>
          <p:cNvSpPr/>
          <p:nvPr/>
        </p:nvSpPr>
        <p:spPr>
          <a:xfrm>
            <a:off x="4500562" y="4857760"/>
            <a:ext cx="64294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ector drept 163"/>
          <p:cNvCxnSpPr/>
          <p:nvPr/>
        </p:nvCxnSpPr>
        <p:spPr>
          <a:xfrm rot="5400000">
            <a:off x="5362580" y="5924568"/>
            <a:ext cx="571504" cy="952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9" name="Formă liberă 128"/>
          <p:cNvSpPr/>
          <p:nvPr/>
        </p:nvSpPr>
        <p:spPr>
          <a:xfrm>
            <a:off x="291084" y="2786058"/>
            <a:ext cx="1852024" cy="1193106"/>
          </a:xfrm>
          <a:custGeom>
            <a:avLst/>
            <a:gdLst>
              <a:gd name="connsiteX0" fmla="*/ 1062228 w 1062228"/>
              <a:gd name="connsiteY0" fmla="*/ 74676 h 1283208"/>
              <a:gd name="connsiteX1" fmla="*/ 696468 w 1062228"/>
              <a:gd name="connsiteY1" fmla="*/ 19812 h 1283208"/>
              <a:gd name="connsiteX2" fmla="*/ 449580 w 1062228"/>
              <a:gd name="connsiteY2" fmla="*/ 193548 h 1283208"/>
              <a:gd name="connsiteX3" fmla="*/ 257556 w 1062228"/>
              <a:gd name="connsiteY3" fmla="*/ 275844 h 1283208"/>
              <a:gd name="connsiteX4" fmla="*/ 248412 w 1062228"/>
              <a:gd name="connsiteY4" fmla="*/ 513588 h 1283208"/>
              <a:gd name="connsiteX5" fmla="*/ 102108 w 1062228"/>
              <a:gd name="connsiteY5" fmla="*/ 723900 h 1283208"/>
              <a:gd name="connsiteX6" fmla="*/ 129540 w 1062228"/>
              <a:gd name="connsiteY6" fmla="*/ 1007364 h 1283208"/>
              <a:gd name="connsiteX7" fmla="*/ 19812 w 1062228"/>
              <a:gd name="connsiteY7" fmla="*/ 1245108 h 1283208"/>
              <a:gd name="connsiteX8" fmla="*/ 10668 w 1062228"/>
              <a:gd name="connsiteY8" fmla="*/ 1235964 h 128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2228" h="1283208">
                <a:moveTo>
                  <a:pt x="1062228" y="74676"/>
                </a:moveTo>
                <a:cubicBezTo>
                  <a:pt x="930402" y="37338"/>
                  <a:pt x="798576" y="0"/>
                  <a:pt x="696468" y="19812"/>
                </a:cubicBezTo>
                <a:cubicBezTo>
                  <a:pt x="594360" y="39624"/>
                  <a:pt x="522732" y="150876"/>
                  <a:pt x="449580" y="193548"/>
                </a:cubicBezTo>
                <a:cubicBezTo>
                  <a:pt x="376428" y="236220"/>
                  <a:pt x="291084" y="222504"/>
                  <a:pt x="257556" y="275844"/>
                </a:cubicBezTo>
                <a:cubicBezTo>
                  <a:pt x="224028" y="329184"/>
                  <a:pt x="274320" y="438912"/>
                  <a:pt x="248412" y="513588"/>
                </a:cubicBezTo>
                <a:cubicBezTo>
                  <a:pt x="222504" y="588264"/>
                  <a:pt x="121920" y="641604"/>
                  <a:pt x="102108" y="723900"/>
                </a:cubicBezTo>
                <a:cubicBezTo>
                  <a:pt x="82296" y="806196"/>
                  <a:pt x="143256" y="920496"/>
                  <a:pt x="129540" y="1007364"/>
                </a:cubicBezTo>
                <a:cubicBezTo>
                  <a:pt x="115824" y="1094232"/>
                  <a:pt x="39624" y="1207008"/>
                  <a:pt x="19812" y="1245108"/>
                </a:cubicBezTo>
                <a:cubicBezTo>
                  <a:pt x="0" y="1283208"/>
                  <a:pt x="5334" y="1259586"/>
                  <a:pt x="10668" y="1235964"/>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9" name="Conector drept 48"/>
          <p:cNvCxnSpPr/>
          <p:nvPr/>
        </p:nvCxnSpPr>
        <p:spPr>
          <a:xfrm rot="5400000">
            <a:off x="5041109" y="5960287"/>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8" name="Conector drept 57"/>
          <p:cNvCxnSpPr/>
          <p:nvPr/>
        </p:nvCxnSpPr>
        <p:spPr>
          <a:xfrm rot="10800000">
            <a:off x="3143240" y="5429264"/>
            <a:ext cx="1376390" cy="152402"/>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Conector drept 63"/>
          <p:cNvCxnSpPr>
            <a:endCxn id="11" idx="0"/>
          </p:cNvCxnSpPr>
          <p:nvPr/>
        </p:nvCxnSpPr>
        <p:spPr>
          <a:xfrm rot="5400000">
            <a:off x="4143372" y="5036355"/>
            <a:ext cx="92869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8" name="Conector drept 67"/>
          <p:cNvCxnSpPr>
            <a:stCxn id="36" idx="2"/>
            <a:endCxn id="27" idx="3"/>
          </p:cNvCxnSpPr>
          <p:nvPr/>
        </p:nvCxnSpPr>
        <p:spPr>
          <a:xfrm rot="10800000">
            <a:off x="4714876" y="4607727"/>
            <a:ext cx="307183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0" name="Conector drept 69"/>
          <p:cNvCxnSpPr>
            <a:stCxn id="36" idx="4"/>
            <a:endCxn id="5" idx="0"/>
          </p:cNvCxnSpPr>
          <p:nvPr/>
        </p:nvCxnSpPr>
        <p:spPr>
          <a:xfrm rot="5400000">
            <a:off x="7536677" y="5214950"/>
            <a:ext cx="714380" cy="1588"/>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Conector drept 79"/>
          <p:cNvCxnSpPr>
            <a:endCxn id="36" idx="7"/>
          </p:cNvCxnSpPr>
          <p:nvPr/>
        </p:nvCxnSpPr>
        <p:spPr>
          <a:xfrm rot="5400000">
            <a:off x="7898200" y="4143380"/>
            <a:ext cx="602890" cy="46001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Conector drept 81"/>
          <p:cNvCxnSpPr>
            <a:stCxn id="40" idx="4"/>
          </p:cNvCxnSpPr>
          <p:nvPr/>
        </p:nvCxnSpPr>
        <p:spPr>
          <a:xfrm rot="5400000">
            <a:off x="7804570" y="3411141"/>
            <a:ext cx="1285884" cy="3571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Conector drept 84"/>
          <p:cNvCxnSpPr>
            <a:stCxn id="40" idx="2"/>
          </p:cNvCxnSpPr>
          <p:nvPr/>
        </p:nvCxnSpPr>
        <p:spPr>
          <a:xfrm rot="10800000">
            <a:off x="5786446" y="1750207"/>
            <a:ext cx="2571768" cy="92869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7" name="Conector drept 86"/>
          <p:cNvCxnSpPr>
            <a:endCxn id="38" idx="3"/>
          </p:cNvCxnSpPr>
          <p:nvPr/>
        </p:nvCxnSpPr>
        <p:spPr>
          <a:xfrm rot="10800000" flipV="1">
            <a:off x="5500694" y="2000239"/>
            <a:ext cx="1000132" cy="3572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Conector drept 88"/>
          <p:cNvCxnSpPr>
            <a:endCxn id="34" idx="7"/>
          </p:cNvCxnSpPr>
          <p:nvPr/>
        </p:nvCxnSpPr>
        <p:spPr>
          <a:xfrm rot="10800000" flipV="1">
            <a:off x="3826234" y="2071678"/>
            <a:ext cx="1531584" cy="88864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3" name="Conector drept 102"/>
          <p:cNvCxnSpPr>
            <a:endCxn id="34" idx="6"/>
          </p:cNvCxnSpPr>
          <p:nvPr/>
        </p:nvCxnSpPr>
        <p:spPr>
          <a:xfrm rot="10800000">
            <a:off x="3857620" y="3036092"/>
            <a:ext cx="4572032" cy="464347"/>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6" name="Conector drept 75"/>
          <p:cNvCxnSpPr>
            <a:stCxn id="34" idx="2"/>
            <a:endCxn id="33" idx="3"/>
          </p:cNvCxnSpPr>
          <p:nvPr/>
        </p:nvCxnSpPr>
        <p:spPr>
          <a:xfrm rot="10800000">
            <a:off x="2357422" y="2893215"/>
            <a:ext cx="1285884" cy="14287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Conector drept 73"/>
          <p:cNvCxnSpPr>
            <a:stCxn id="34" idx="3"/>
            <a:endCxn id="35" idx="7"/>
          </p:cNvCxnSpPr>
          <p:nvPr/>
        </p:nvCxnSpPr>
        <p:spPr>
          <a:xfrm rot="5400000">
            <a:off x="3147573" y="3147581"/>
            <a:ext cx="562838" cy="49140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Formă liberă 93"/>
          <p:cNvSpPr/>
          <p:nvPr/>
        </p:nvSpPr>
        <p:spPr>
          <a:xfrm>
            <a:off x="2714612" y="4143380"/>
            <a:ext cx="2500330" cy="428628"/>
          </a:xfrm>
          <a:custGeom>
            <a:avLst/>
            <a:gdLst>
              <a:gd name="connsiteX0" fmla="*/ 2807208 w 3788664"/>
              <a:gd name="connsiteY0" fmla="*/ 1088136 h 1088136"/>
              <a:gd name="connsiteX1" fmla="*/ 3401568 w 3788664"/>
              <a:gd name="connsiteY1" fmla="*/ 585216 h 1088136"/>
              <a:gd name="connsiteX2" fmla="*/ 484632 w 3788664"/>
              <a:gd name="connsiteY2" fmla="*/ 82296 h 1088136"/>
              <a:gd name="connsiteX3" fmla="*/ 493776 w 3788664"/>
              <a:gd name="connsiteY3" fmla="*/ 91440 h 1088136"/>
            </a:gdLst>
            <a:ahLst/>
            <a:cxnLst>
              <a:cxn ang="0">
                <a:pos x="connsiteX0" y="connsiteY0"/>
              </a:cxn>
              <a:cxn ang="0">
                <a:pos x="connsiteX1" y="connsiteY1"/>
              </a:cxn>
              <a:cxn ang="0">
                <a:pos x="connsiteX2" y="connsiteY2"/>
              </a:cxn>
              <a:cxn ang="0">
                <a:pos x="connsiteX3" y="connsiteY3"/>
              </a:cxn>
            </a:cxnLst>
            <a:rect l="l" t="t" r="r" b="b"/>
            <a:pathLst>
              <a:path w="3788664" h="1088136">
                <a:moveTo>
                  <a:pt x="2807208" y="1088136"/>
                </a:moveTo>
                <a:cubicBezTo>
                  <a:pt x="3297936" y="920496"/>
                  <a:pt x="3788664" y="752856"/>
                  <a:pt x="3401568" y="585216"/>
                </a:cubicBezTo>
                <a:cubicBezTo>
                  <a:pt x="3014472" y="417576"/>
                  <a:pt x="969264" y="164592"/>
                  <a:pt x="484632" y="82296"/>
                </a:cubicBezTo>
                <a:cubicBezTo>
                  <a:pt x="0" y="0"/>
                  <a:pt x="246888" y="45720"/>
                  <a:pt x="493776" y="9144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50" name="Conector drept 49"/>
          <p:cNvCxnSpPr>
            <a:stCxn id="11" idx="4"/>
          </p:cNvCxnSpPr>
          <p:nvPr/>
        </p:nvCxnSpPr>
        <p:spPr>
          <a:xfrm rot="5400000">
            <a:off x="4339827" y="5947190"/>
            <a:ext cx="500066" cy="3571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Conector drept 46"/>
          <p:cNvCxnSpPr/>
          <p:nvPr/>
        </p:nvCxnSpPr>
        <p:spPr>
          <a:xfrm rot="5400000">
            <a:off x="5755489" y="5888849"/>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Conector drept 44"/>
          <p:cNvCxnSpPr/>
          <p:nvPr/>
        </p:nvCxnSpPr>
        <p:spPr>
          <a:xfrm rot="10800000">
            <a:off x="5357818" y="6215082"/>
            <a:ext cx="57150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Conector drept 52"/>
          <p:cNvCxnSpPr>
            <a:endCxn id="29" idx="3"/>
          </p:cNvCxnSpPr>
          <p:nvPr/>
        </p:nvCxnSpPr>
        <p:spPr>
          <a:xfrm rot="10800000">
            <a:off x="2214546" y="6107926"/>
            <a:ext cx="2305066" cy="8096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7" name="Formă liberă 126"/>
          <p:cNvSpPr/>
          <p:nvPr/>
        </p:nvSpPr>
        <p:spPr>
          <a:xfrm>
            <a:off x="357158" y="4000504"/>
            <a:ext cx="2000264" cy="714380"/>
          </a:xfrm>
          <a:custGeom>
            <a:avLst/>
            <a:gdLst>
              <a:gd name="connsiteX0" fmla="*/ 1179576 w 1179576"/>
              <a:gd name="connsiteY0" fmla="*/ 425196 h 425196"/>
              <a:gd name="connsiteX1" fmla="*/ 850392 w 1179576"/>
              <a:gd name="connsiteY1" fmla="*/ 150876 h 425196"/>
              <a:gd name="connsiteX2" fmla="*/ 585216 w 1179576"/>
              <a:gd name="connsiteY2" fmla="*/ 196596 h 425196"/>
              <a:gd name="connsiteX3" fmla="*/ 493776 w 1179576"/>
              <a:gd name="connsiteY3" fmla="*/ 59436 h 425196"/>
              <a:gd name="connsiteX4" fmla="*/ 274320 w 1179576"/>
              <a:gd name="connsiteY4" fmla="*/ 233172 h 425196"/>
              <a:gd name="connsiteX5" fmla="*/ 82296 w 1179576"/>
              <a:gd name="connsiteY5" fmla="*/ 32004 h 425196"/>
              <a:gd name="connsiteX6" fmla="*/ 0 w 1179576"/>
              <a:gd name="connsiteY6" fmla="*/ 41148 h 42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576" h="425196">
                <a:moveTo>
                  <a:pt x="1179576" y="425196"/>
                </a:moveTo>
                <a:cubicBezTo>
                  <a:pt x="1064514" y="307086"/>
                  <a:pt x="949452" y="188976"/>
                  <a:pt x="850392" y="150876"/>
                </a:cubicBezTo>
                <a:cubicBezTo>
                  <a:pt x="751332" y="112776"/>
                  <a:pt x="644652" y="211836"/>
                  <a:pt x="585216" y="196596"/>
                </a:cubicBezTo>
                <a:cubicBezTo>
                  <a:pt x="525780" y="181356"/>
                  <a:pt x="545592" y="53340"/>
                  <a:pt x="493776" y="59436"/>
                </a:cubicBezTo>
                <a:cubicBezTo>
                  <a:pt x="441960" y="65532"/>
                  <a:pt x="342900" y="237744"/>
                  <a:pt x="274320" y="233172"/>
                </a:cubicBezTo>
                <a:cubicBezTo>
                  <a:pt x="205740" y="228600"/>
                  <a:pt x="128016" y="64008"/>
                  <a:pt x="82296" y="32004"/>
                </a:cubicBezTo>
                <a:cubicBezTo>
                  <a:pt x="36576" y="0"/>
                  <a:pt x="18288" y="20574"/>
                  <a:pt x="0" y="41148"/>
                </a:cubicBezTo>
              </a:path>
            </a:pathLst>
          </a:custGeom>
          <a:ln w="762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sp>
        <p:nvSpPr>
          <p:cNvPr id="128" name="Formă liberă 127"/>
          <p:cNvSpPr/>
          <p:nvPr/>
        </p:nvSpPr>
        <p:spPr>
          <a:xfrm>
            <a:off x="109728" y="4123944"/>
            <a:ext cx="1461876" cy="1591072"/>
          </a:xfrm>
          <a:custGeom>
            <a:avLst/>
            <a:gdLst>
              <a:gd name="connsiteX0" fmla="*/ 1078992 w 1078992"/>
              <a:gd name="connsiteY0" fmla="*/ 1490472 h 1490472"/>
              <a:gd name="connsiteX1" fmla="*/ 539496 w 1078992"/>
              <a:gd name="connsiteY1" fmla="*/ 1444752 h 1490472"/>
              <a:gd name="connsiteX2" fmla="*/ 475488 w 1078992"/>
              <a:gd name="connsiteY2" fmla="*/ 1243584 h 1490472"/>
              <a:gd name="connsiteX3" fmla="*/ 45720 w 1078992"/>
              <a:gd name="connsiteY3" fmla="*/ 1234440 h 1490472"/>
              <a:gd name="connsiteX4" fmla="*/ 201168 w 1078992"/>
              <a:gd name="connsiteY4" fmla="*/ 941832 h 1490472"/>
              <a:gd name="connsiteX5" fmla="*/ 18288 w 1078992"/>
              <a:gd name="connsiteY5" fmla="*/ 713232 h 1490472"/>
              <a:gd name="connsiteX6" fmla="*/ 256032 w 1078992"/>
              <a:gd name="connsiteY6" fmla="*/ 420624 h 1490472"/>
              <a:gd name="connsiteX7" fmla="*/ 164592 w 1078992"/>
              <a:gd name="connsiteY7" fmla="*/ 0 h 1490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992" h="1490472">
                <a:moveTo>
                  <a:pt x="1078992" y="1490472"/>
                </a:moveTo>
                <a:cubicBezTo>
                  <a:pt x="859536" y="1488186"/>
                  <a:pt x="640080" y="1485900"/>
                  <a:pt x="539496" y="1444752"/>
                </a:cubicBezTo>
                <a:cubicBezTo>
                  <a:pt x="438912" y="1403604"/>
                  <a:pt x="557784" y="1278636"/>
                  <a:pt x="475488" y="1243584"/>
                </a:cubicBezTo>
                <a:cubicBezTo>
                  <a:pt x="393192" y="1208532"/>
                  <a:pt x="91440" y="1284732"/>
                  <a:pt x="45720" y="1234440"/>
                </a:cubicBezTo>
                <a:cubicBezTo>
                  <a:pt x="0" y="1184148"/>
                  <a:pt x="205740" y="1028700"/>
                  <a:pt x="201168" y="941832"/>
                </a:cubicBezTo>
                <a:cubicBezTo>
                  <a:pt x="196596" y="854964"/>
                  <a:pt x="9144" y="800100"/>
                  <a:pt x="18288" y="713232"/>
                </a:cubicBezTo>
                <a:cubicBezTo>
                  <a:pt x="27432" y="626364"/>
                  <a:pt x="231648" y="539496"/>
                  <a:pt x="256032" y="420624"/>
                </a:cubicBezTo>
                <a:cubicBezTo>
                  <a:pt x="280416" y="301752"/>
                  <a:pt x="222504" y="150876"/>
                  <a:pt x="164592" y="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1" name="Conector drept 40"/>
          <p:cNvCxnSpPr/>
          <p:nvPr/>
        </p:nvCxnSpPr>
        <p:spPr>
          <a:xfrm rot="10800000">
            <a:off x="4714876" y="5643578"/>
            <a:ext cx="500066"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6929454" y="5643578"/>
            <a:ext cx="857256" cy="1588"/>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rot="10800000">
            <a:off x="5786446" y="5643578"/>
            <a:ext cx="928694"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Conector drept 41"/>
          <p:cNvCxnSpPr/>
          <p:nvPr/>
        </p:nvCxnSpPr>
        <p:spPr>
          <a:xfrm rot="10800000">
            <a:off x="5429256" y="5643578"/>
            <a:ext cx="357190"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4" name="Substituent conținut 2"/>
          <p:cNvSpPr txBox="1">
            <a:spLocks/>
          </p:cNvSpPr>
          <p:nvPr/>
        </p:nvSpPr>
        <p:spPr>
          <a:xfrm>
            <a:off x="285720" y="1857364"/>
            <a:ext cx="8686800" cy="4786346"/>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o-RO" sz="18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4"/>
          <p:cNvSpPr/>
          <p:nvPr/>
        </p:nvSpPr>
        <p:spPr>
          <a:xfrm>
            <a:off x="7786710"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a:t>
            </a:r>
            <a:endParaRPr lang="ro-RO" dirty="0"/>
          </a:p>
        </p:txBody>
      </p:sp>
      <p:sp>
        <p:nvSpPr>
          <p:cNvPr id="7" name="Buton acțiune: Pornire 6">
            <a:hlinkClick r:id="" action="ppaction://hlinkshowjump?jump=firstslide" highlightClick="1"/>
          </p:cNvPr>
          <p:cNvSpPr/>
          <p:nvPr/>
        </p:nvSpPr>
        <p:spPr>
          <a:xfrm>
            <a:off x="6715140" y="5572140"/>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ro-RO" dirty="0"/>
          </a:p>
        </p:txBody>
      </p:sp>
      <p:sp>
        <p:nvSpPr>
          <p:cNvPr id="11" name="Oval 10"/>
          <p:cNvSpPr/>
          <p:nvPr/>
        </p:nvSpPr>
        <p:spPr>
          <a:xfrm>
            <a:off x="450056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ro-RO" dirty="0"/>
          </a:p>
        </p:txBody>
      </p:sp>
      <p:sp>
        <p:nvSpPr>
          <p:cNvPr id="12" name="Buton acțiune: Pornire 11">
            <a:hlinkClick r:id="" action="ppaction://hlinkshowjump?jump=firstslide" highlightClick="1"/>
          </p:cNvPr>
          <p:cNvSpPr/>
          <p:nvPr/>
        </p:nvSpPr>
        <p:spPr>
          <a:xfrm>
            <a:off x="5214942" y="6143644"/>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7</a:t>
            </a:r>
            <a:endParaRPr lang="ro-RO" sz="1400" dirty="0"/>
          </a:p>
        </p:txBody>
      </p:sp>
      <p:sp>
        <p:nvSpPr>
          <p:cNvPr id="13" name="Buton acțiune: Pornire 12">
            <a:hlinkClick r:id="" action="ppaction://hlinkshowjump?jump=firstslide" highlightClick="1"/>
          </p:cNvPr>
          <p:cNvSpPr/>
          <p:nvPr/>
        </p:nvSpPr>
        <p:spPr>
          <a:xfrm>
            <a:off x="5214942" y="5500702"/>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ro-RO" dirty="0"/>
          </a:p>
        </p:txBody>
      </p:sp>
      <p:sp>
        <p:nvSpPr>
          <p:cNvPr id="14" name="Tor 13"/>
          <p:cNvSpPr/>
          <p:nvPr/>
        </p:nvSpPr>
        <p:spPr>
          <a:xfrm>
            <a:off x="5929322" y="6143644"/>
            <a:ext cx="214314" cy="21431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5</a:t>
            </a:r>
            <a:endParaRPr lang="ro-RO" sz="1400" dirty="0"/>
          </a:p>
        </p:txBody>
      </p:sp>
      <p:sp>
        <p:nvSpPr>
          <p:cNvPr id="27" name="Săgeată în patru puncte 26"/>
          <p:cNvSpPr/>
          <p:nvPr/>
        </p:nvSpPr>
        <p:spPr>
          <a:xfrm>
            <a:off x="4500562" y="4500570"/>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H</a:t>
            </a:r>
            <a:endParaRPr lang="ro-RO" dirty="0"/>
          </a:p>
        </p:txBody>
      </p:sp>
      <p:sp>
        <p:nvSpPr>
          <p:cNvPr id="29" name="Săgeată în patru puncte 28"/>
          <p:cNvSpPr/>
          <p:nvPr/>
        </p:nvSpPr>
        <p:spPr>
          <a:xfrm>
            <a:off x="2000232" y="6000768"/>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a:t>
            </a:r>
            <a:endParaRPr lang="ro-RO" dirty="0"/>
          </a:p>
        </p:txBody>
      </p:sp>
      <p:sp>
        <p:nvSpPr>
          <p:cNvPr id="30" name="Stea cu 7 colţuri 29"/>
          <p:cNvSpPr/>
          <p:nvPr/>
        </p:nvSpPr>
        <p:spPr>
          <a:xfrm>
            <a:off x="214282" y="3929066"/>
            <a:ext cx="214314" cy="21431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a:t>
            </a:r>
            <a:endParaRPr lang="ro-RO" dirty="0"/>
          </a:p>
        </p:txBody>
      </p:sp>
      <p:sp>
        <p:nvSpPr>
          <p:cNvPr id="33" name="Schemă logică: Document multiplu 32"/>
          <p:cNvSpPr/>
          <p:nvPr/>
        </p:nvSpPr>
        <p:spPr>
          <a:xfrm>
            <a:off x="2143108" y="2786058"/>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K</a:t>
            </a:r>
            <a:endParaRPr lang="ro-RO" dirty="0"/>
          </a:p>
        </p:txBody>
      </p:sp>
      <p:sp>
        <p:nvSpPr>
          <p:cNvPr id="34" name="Oval 33"/>
          <p:cNvSpPr/>
          <p:nvPr/>
        </p:nvSpPr>
        <p:spPr>
          <a:xfrm>
            <a:off x="3643306" y="292893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a:t>
            </a:r>
            <a:endParaRPr lang="ro-RO" dirty="0"/>
          </a:p>
        </p:txBody>
      </p:sp>
      <p:sp>
        <p:nvSpPr>
          <p:cNvPr id="35" name="Oval 34"/>
          <p:cNvSpPr/>
          <p:nvPr/>
        </p:nvSpPr>
        <p:spPr>
          <a:xfrm>
            <a:off x="3000364" y="364331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a:t>
            </a:r>
            <a:endParaRPr lang="ro-RO" dirty="0"/>
          </a:p>
        </p:txBody>
      </p:sp>
      <p:sp>
        <p:nvSpPr>
          <p:cNvPr id="36" name="Oval 35"/>
          <p:cNvSpPr/>
          <p:nvPr/>
        </p:nvSpPr>
        <p:spPr>
          <a:xfrm>
            <a:off x="7786710" y="464344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t>
            </a:r>
            <a:endParaRPr lang="ro-RO" dirty="0"/>
          </a:p>
        </p:txBody>
      </p:sp>
      <p:sp>
        <p:nvSpPr>
          <p:cNvPr id="37" name="Schemă logică: Document multiplu 36"/>
          <p:cNvSpPr/>
          <p:nvPr/>
        </p:nvSpPr>
        <p:spPr>
          <a:xfrm>
            <a:off x="5572132" y="1643050"/>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t>
            </a:r>
            <a:endParaRPr lang="ro-RO" dirty="0"/>
          </a:p>
        </p:txBody>
      </p:sp>
      <p:sp>
        <p:nvSpPr>
          <p:cNvPr id="38" name="Săgeată în patru puncte 37"/>
          <p:cNvSpPr/>
          <p:nvPr/>
        </p:nvSpPr>
        <p:spPr>
          <a:xfrm>
            <a:off x="5286380" y="1928802"/>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a:t>
            </a:r>
            <a:endParaRPr lang="ro-RO" dirty="0"/>
          </a:p>
        </p:txBody>
      </p:sp>
      <p:sp>
        <p:nvSpPr>
          <p:cNvPr id="40" name="Oval 39"/>
          <p:cNvSpPr/>
          <p:nvPr/>
        </p:nvSpPr>
        <p:spPr>
          <a:xfrm>
            <a:off x="8358214" y="25717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N</a:t>
            </a:r>
            <a:endParaRPr lang="ro-RO" dirty="0"/>
          </a:p>
        </p:txBody>
      </p:sp>
      <p:cxnSp>
        <p:nvCxnSpPr>
          <p:cNvPr id="71" name="Conector drept 70"/>
          <p:cNvCxnSpPr>
            <a:stCxn id="35" idx="3"/>
          </p:cNvCxnSpPr>
          <p:nvPr/>
        </p:nvCxnSpPr>
        <p:spPr>
          <a:xfrm rot="5400000">
            <a:off x="2214546" y="4040556"/>
            <a:ext cx="1031518" cy="60289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1" name="Conector drept 90"/>
          <p:cNvCxnSpPr/>
          <p:nvPr/>
        </p:nvCxnSpPr>
        <p:spPr>
          <a:xfrm rot="10800000">
            <a:off x="2643174" y="4357694"/>
            <a:ext cx="1857388" cy="25003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8" name="Conector drept 107"/>
          <p:cNvCxnSpPr>
            <a:stCxn id="127" idx="0"/>
          </p:cNvCxnSpPr>
          <p:nvPr/>
        </p:nvCxnSpPr>
        <p:spPr>
          <a:xfrm>
            <a:off x="2357422" y="4714884"/>
            <a:ext cx="785818" cy="71438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8358214"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a:t>
            </a:r>
            <a:endParaRPr lang="ro-RO" dirty="0"/>
          </a:p>
        </p:txBody>
      </p:sp>
      <p:sp>
        <p:nvSpPr>
          <p:cNvPr id="78" name="Oval 77"/>
          <p:cNvSpPr/>
          <p:nvPr/>
        </p:nvSpPr>
        <p:spPr>
          <a:xfrm>
            <a:off x="8358214" y="342900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O</a:t>
            </a:r>
            <a:endParaRPr lang="ro-RO" dirty="0"/>
          </a:p>
        </p:txBody>
      </p:sp>
      <p:cxnSp>
        <p:nvCxnSpPr>
          <p:cNvPr id="126" name="Conector drept 125"/>
          <p:cNvCxnSpPr>
            <a:endCxn id="29" idx="3"/>
          </p:cNvCxnSpPr>
          <p:nvPr/>
        </p:nvCxnSpPr>
        <p:spPr>
          <a:xfrm rot="10800000">
            <a:off x="2214546" y="6107926"/>
            <a:ext cx="3000396" cy="10874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4" name="Formă liberă 133"/>
          <p:cNvSpPr/>
          <p:nvPr/>
        </p:nvSpPr>
        <p:spPr>
          <a:xfrm>
            <a:off x="1458686" y="5700156"/>
            <a:ext cx="512618" cy="391886"/>
          </a:xfrm>
          <a:custGeom>
            <a:avLst/>
            <a:gdLst>
              <a:gd name="connsiteX0" fmla="*/ 512618 w 512618"/>
              <a:gd name="connsiteY0" fmla="*/ 391886 h 391886"/>
              <a:gd name="connsiteX1" fmla="*/ 61356 w 512618"/>
              <a:gd name="connsiteY1" fmla="*/ 296883 h 391886"/>
              <a:gd name="connsiteX2" fmla="*/ 144483 w 512618"/>
              <a:gd name="connsiteY2" fmla="*/ 0 h 391886"/>
              <a:gd name="connsiteX3" fmla="*/ 144483 w 512618"/>
              <a:gd name="connsiteY3" fmla="*/ 0 h 391886"/>
            </a:gdLst>
            <a:ahLst/>
            <a:cxnLst>
              <a:cxn ang="0">
                <a:pos x="connsiteX0" y="connsiteY0"/>
              </a:cxn>
              <a:cxn ang="0">
                <a:pos x="connsiteX1" y="connsiteY1"/>
              </a:cxn>
              <a:cxn ang="0">
                <a:pos x="connsiteX2" y="connsiteY2"/>
              </a:cxn>
              <a:cxn ang="0">
                <a:pos x="connsiteX3" y="connsiteY3"/>
              </a:cxn>
            </a:cxnLst>
            <a:rect l="l" t="t" r="r" b="b"/>
            <a:pathLst>
              <a:path w="512618" h="391886">
                <a:moveTo>
                  <a:pt x="512618" y="391886"/>
                </a:moveTo>
                <a:cubicBezTo>
                  <a:pt x="317665" y="377041"/>
                  <a:pt x="122712" y="362197"/>
                  <a:pt x="61356" y="296883"/>
                </a:cubicBezTo>
                <a:cubicBezTo>
                  <a:pt x="0" y="231569"/>
                  <a:pt x="144483" y="0"/>
                  <a:pt x="144483" y="0"/>
                </a:cubicBezTo>
                <a:lnTo>
                  <a:pt x="144483"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8" name="Conector drept 137"/>
          <p:cNvCxnSpPr>
            <a:stCxn id="134" idx="2"/>
          </p:cNvCxnSpPr>
          <p:nvPr/>
        </p:nvCxnSpPr>
        <p:spPr>
          <a:xfrm flipV="1">
            <a:off x="1603169" y="5429264"/>
            <a:ext cx="1540071" cy="27089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56" name="CasetăText 155"/>
          <p:cNvSpPr txBox="1"/>
          <p:nvPr/>
        </p:nvSpPr>
        <p:spPr>
          <a:xfrm>
            <a:off x="7072330" y="5429264"/>
            <a:ext cx="1000132" cy="246221"/>
          </a:xfrm>
          <a:prstGeom prst="rect">
            <a:avLst/>
          </a:prstGeom>
          <a:noFill/>
        </p:spPr>
        <p:txBody>
          <a:bodyPr wrap="square" rtlCol="0">
            <a:spAutoFit/>
          </a:bodyPr>
          <a:lstStyle/>
          <a:p>
            <a:r>
              <a:rPr lang="ro-RO" sz="1000" dirty="0" smtClean="0"/>
              <a:t>3000 m</a:t>
            </a:r>
            <a:endParaRPr lang="ro-RO" sz="1000" dirty="0"/>
          </a:p>
        </p:txBody>
      </p:sp>
      <p:sp>
        <p:nvSpPr>
          <p:cNvPr id="157" name="CasetăText 156"/>
          <p:cNvSpPr txBox="1"/>
          <p:nvPr/>
        </p:nvSpPr>
        <p:spPr>
          <a:xfrm rot="176162">
            <a:off x="2934575" y="5954782"/>
            <a:ext cx="1000132" cy="246221"/>
          </a:xfrm>
          <a:prstGeom prst="rect">
            <a:avLst/>
          </a:prstGeom>
          <a:noFill/>
        </p:spPr>
        <p:txBody>
          <a:bodyPr wrap="square" rtlCol="0">
            <a:spAutoFit/>
          </a:bodyPr>
          <a:lstStyle/>
          <a:p>
            <a:r>
              <a:rPr lang="ro-RO" sz="1000" dirty="0" smtClean="0"/>
              <a:t>1300 m</a:t>
            </a:r>
            <a:endParaRPr lang="ro-RO" sz="1000" dirty="0"/>
          </a:p>
        </p:txBody>
      </p:sp>
      <p:sp>
        <p:nvSpPr>
          <p:cNvPr id="158" name="CasetăText 157"/>
          <p:cNvSpPr txBox="1"/>
          <p:nvPr/>
        </p:nvSpPr>
        <p:spPr>
          <a:xfrm>
            <a:off x="614363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59" name="CasetăText 158"/>
          <p:cNvSpPr txBox="1"/>
          <p:nvPr/>
        </p:nvSpPr>
        <p:spPr>
          <a:xfrm>
            <a:off x="542925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0" name="CasetăText 159"/>
          <p:cNvSpPr txBox="1"/>
          <p:nvPr/>
        </p:nvSpPr>
        <p:spPr>
          <a:xfrm>
            <a:off x="471487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1" name="CasetăText 160"/>
          <p:cNvSpPr txBox="1"/>
          <p:nvPr/>
        </p:nvSpPr>
        <p:spPr>
          <a:xfrm>
            <a:off x="5429256" y="6000768"/>
            <a:ext cx="571504" cy="246221"/>
          </a:xfrm>
          <a:prstGeom prst="rect">
            <a:avLst/>
          </a:prstGeom>
          <a:noFill/>
        </p:spPr>
        <p:txBody>
          <a:bodyPr wrap="square" rtlCol="0">
            <a:spAutoFit/>
          </a:bodyPr>
          <a:lstStyle/>
          <a:p>
            <a:r>
              <a:rPr lang="ro-RO" sz="1000" dirty="0" smtClean="0"/>
              <a:t>150 m</a:t>
            </a:r>
            <a:endParaRPr lang="ro-RO" sz="1000" dirty="0"/>
          </a:p>
        </p:txBody>
      </p:sp>
      <p:sp>
        <p:nvSpPr>
          <p:cNvPr id="162" name="CasetăText 161"/>
          <p:cNvSpPr txBox="1"/>
          <p:nvPr/>
        </p:nvSpPr>
        <p:spPr>
          <a:xfrm>
            <a:off x="4643438" y="6000768"/>
            <a:ext cx="571504" cy="246221"/>
          </a:xfrm>
          <a:prstGeom prst="rect">
            <a:avLst/>
          </a:prstGeom>
          <a:noFill/>
        </p:spPr>
        <p:txBody>
          <a:bodyPr wrap="square" rtlCol="0">
            <a:spAutoFit/>
          </a:bodyPr>
          <a:lstStyle/>
          <a:p>
            <a:r>
              <a:rPr lang="ro-RO" sz="1000" dirty="0" smtClean="0"/>
              <a:t>200 m</a:t>
            </a:r>
            <a:endParaRPr lang="ro-RO" sz="1000" dirty="0"/>
          </a:p>
        </p:txBody>
      </p:sp>
      <p:sp>
        <p:nvSpPr>
          <p:cNvPr id="163" name="CasetăText 162"/>
          <p:cNvSpPr txBox="1"/>
          <p:nvPr/>
        </p:nvSpPr>
        <p:spPr>
          <a:xfrm rot="16200000">
            <a:off x="5623805" y="5734781"/>
            <a:ext cx="571504" cy="246221"/>
          </a:xfrm>
          <a:prstGeom prst="rect">
            <a:avLst/>
          </a:prstGeom>
          <a:noFill/>
        </p:spPr>
        <p:txBody>
          <a:bodyPr wrap="square" rtlCol="0">
            <a:spAutoFit/>
          </a:bodyPr>
          <a:lstStyle/>
          <a:p>
            <a:r>
              <a:rPr lang="ro-RO" sz="1000" dirty="0" smtClean="0"/>
              <a:t>200 m</a:t>
            </a:r>
            <a:endParaRPr lang="ro-RO" sz="1000" dirty="0"/>
          </a:p>
        </p:txBody>
      </p:sp>
      <p:sp>
        <p:nvSpPr>
          <p:cNvPr id="166" name="CasetăText 165"/>
          <p:cNvSpPr txBox="1"/>
          <p:nvPr/>
        </p:nvSpPr>
        <p:spPr>
          <a:xfrm rot="16200000">
            <a:off x="490942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7" name="CasetăText 166"/>
          <p:cNvSpPr txBox="1"/>
          <p:nvPr/>
        </p:nvSpPr>
        <p:spPr>
          <a:xfrm rot="16200000">
            <a:off x="419504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8" name="CasetăText 167"/>
          <p:cNvSpPr txBox="1"/>
          <p:nvPr/>
        </p:nvSpPr>
        <p:spPr>
          <a:xfrm rot="15330151">
            <a:off x="1190824" y="5899378"/>
            <a:ext cx="571504" cy="246221"/>
          </a:xfrm>
          <a:prstGeom prst="rect">
            <a:avLst/>
          </a:prstGeom>
          <a:noFill/>
        </p:spPr>
        <p:txBody>
          <a:bodyPr wrap="square" rtlCol="0">
            <a:spAutoFit/>
          </a:bodyPr>
          <a:lstStyle/>
          <a:p>
            <a:r>
              <a:rPr lang="ro-RO" sz="1000" dirty="0" smtClean="0"/>
              <a:t>200 m</a:t>
            </a:r>
            <a:endParaRPr lang="ro-RO" sz="1000" dirty="0"/>
          </a:p>
        </p:txBody>
      </p:sp>
      <p:sp>
        <p:nvSpPr>
          <p:cNvPr id="169" name="CasetăText 168"/>
          <p:cNvSpPr txBox="1"/>
          <p:nvPr/>
        </p:nvSpPr>
        <p:spPr>
          <a:xfrm rot="21025098">
            <a:off x="1658334" y="5418170"/>
            <a:ext cx="745690" cy="246221"/>
          </a:xfrm>
          <a:prstGeom prst="rect">
            <a:avLst/>
          </a:prstGeom>
          <a:noFill/>
        </p:spPr>
        <p:txBody>
          <a:bodyPr wrap="square" rtlCol="0">
            <a:spAutoFit/>
          </a:bodyPr>
          <a:lstStyle/>
          <a:p>
            <a:r>
              <a:rPr lang="ro-RO" sz="1000" dirty="0" smtClean="0"/>
              <a:t>1000 m</a:t>
            </a:r>
            <a:endParaRPr lang="ro-RO" sz="1000" dirty="0"/>
          </a:p>
        </p:txBody>
      </p:sp>
      <p:sp>
        <p:nvSpPr>
          <p:cNvPr id="170" name="CasetăText 169"/>
          <p:cNvSpPr txBox="1"/>
          <p:nvPr/>
        </p:nvSpPr>
        <p:spPr>
          <a:xfrm rot="2023394">
            <a:off x="432944" y="5048208"/>
            <a:ext cx="760699" cy="246221"/>
          </a:xfrm>
          <a:prstGeom prst="rect">
            <a:avLst/>
          </a:prstGeom>
          <a:noFill/>
        </p:spPr>
        <p:txBody>
          <a:bodyPr wrap="square" rtlCol="0">
            <a:spAutoFit/>
          </a:bodyPr>
          <a:lstStyle/>
          <a:p>
            <a:r>
              <a:rPr lang="ro-RO" sz="1000" dirty="0" smtClean="0"/>
              <a:t>30000 m</a:t>
            </a:r>
            <a:endParaRPr lang="ro-RO" sz="1000" dirty="0"/>
          </a:p>
        </p:txBody>
      </p:sp>
      <p:sp>
        <p:nvSpPr>
          <p:cNvPr id="171" name="CasetăText 170"/>
          <p:cNvSpPr txBox="1"/>
          <p:nvPr/>
        </p:nvSpPr>
        <p:spPr>
          <a:xfrm rot="404041">
            <a:off x="1369047" y="3973764"/>
            <a:ext cx="776855" cy="246221"/>
          </a:xfrm>
          <a:prstGeom prst="rect">
            <a:avLst/>
          </a:prstGeom>
          <a:noFill/>
        </p:spPr>
        <p:txBody>
          <a:bodyPr wrap="square" rtlCol="0">
            <a:spAutoFit/>
          </a:bodyPr>
          <a:lstStyle/>
          <a:p>
            <a:r>
              <a:rPr lang="ro-RO" sz="1000" dirty="0" smtClean="0"/>
              <a:t>1600 m</a:t>
            </a:r>
            <a:endParaRPr lang="ro-RO" sz="1000" dirty="0"/>
          </a:p>
        </p:txBody>
      </p:sp>
      <p:sp>
        <p:nvSpPr>
          <p:cNvPr id="173" name="CasetăText 172"/>
          <p:cNvSpPr txBox="1"/>
          <p:nvPr/>
        </p:nvSpPr>
        <p:spPr>
          <a:xfrm rot="616479">
            <a:off x="3303492" y="5263945"/>
            <a:ext cx="571504" cy="246221"/>
          </a:xfrm>
          <a:prstGeom prst="rect">
            <a:avLst/>
          </a:prstGeom>
          <a:noFill/>
        </p:spPr>
        <p:txBody>
          <a:bodyPr wrap="square" rtlCol="0">
            <a:spAutoFit/>
          </a:bodyPr>
          <a:lstStyle/>
          <a:p>
            <a:r>
              <a:rPr lang="ro-RO" sz="1000" dirty="0" smtClean="0"/>
              <a:t>300 m</a:t>
            </a:r>
            <a:endParaRPr lang="ro-RO" sz="1000" dirty="0"/>
          </a:p>
        </p:txBody>
      </p:sp>
      <p:sp>
        <p:nvSpPr>
          <p:cNvPr id="174" name="CasetăText 173"/>
          <p:cNvSpPr txBox="1"/>
          <p:nvPr/>
        </p:nvSpPr>
        <p:spPr>
          <a:xfrm rot="17972201">
            <a:off x="2343538" y="4178153"/>
            <a:ext cx="682218" cy="246221"/>
          </a:xfrm>
          <a:prstGeom prst="rect">
            <a:avLst/>
          </a:prstGeom>
          <a:noFill/>
        </p:spPr>
        <p:txBody>
          <a:bodyPr wrap="square" rtlCol="0">
            <a:spAutoFit/>
          </a:bodyPr>
          <a:lstStyle/>
          <a:p>
            <a:r>
              <a:rPr lang="ro-RO" sz="1000" dirty="0" smtClean="0"/>
              <a:t>6000 m</a:t>
            </a:r>
            <a:endParaRPr lang="ro-RO" sz="1000" dirty="0"/>
          </a:p>
        </p:txBody>
      </p:sp>
      <p:sp>
        <p:nvSpPr>
          <p:cNvPr id="175" name="CasetăText 174"/>
          <p:cNvSpPr txBox="1"/>
          <p:nvPr/>
        </p:nvSpPr>
        <p:spPr>
          <a:xfrm rot="18633171">
            <a:off x="2622497" y="3205360"/>
            <a:ext cx="652952" cy="246221"/>
          </a:xfrm>
          <a:prstGeom prst="rect">
            <a:avLst/>
          </a:prstGeom>
          <a:noFill/>
        </p:spPr>
        <p:txBody>
          <a:bodyPr wrap="square" rtlCol="0">
            <a:spAutoFit/>
          </a:bodyPr>
          <a:lstStyle/>
          <a:p>
            <a:r>
              <a:rPr lang="ro-RO" sz="1000" dirty="0" smtClean="0"/>
              <a:t>3000 m</a:t>
            </a:r>
            <a:endParaRPr lang="ro-RO" sz="1000" dirty="0"/>
          </a:p>
        </p:txBody>
      </p:sp>
      <p:sp>
        <p:nvSpPr>
          <p:cNvPr id="176" name="CasetăText 175"/>
          <p:cNvSpPr txBox="1"/>
          <p:nvPr/>
        </p:nvSpPr>
        <p:spPr>
          <a:xfrm rot="421413">
            <a:off x="5155614" y="2975973"/>
            <a:ext cx="784482" cy="246221"/>
          </a:xfrm>
          <a:prstGeom prst="rect">
            <a:avLst/>
          </a:prstGeom>
          <a:noFill/>
        </p:spPr>
        <p:txBody>
          <a:bodyPr wrap="square" rtlCol="0">
            <a:spAutoFit/>
          </a:bodyPr>
          <a:lstStyle/>
          <a:p>
            <a:r>
              <a:rPr lang="ro-RO" sz="1000" dirty="0" smtClean="0"/>
              <a:t>6000 m</a:t>
            </a:r>
            <a:endParaRPr lang="ro-RO" sz="1000" dirty="0"/>
          </a:p>
        </p:txBody>
      </p:sp>
      <p:sp>
        <p:nvSpPr>
          <p:cNvPr id="177" name="CasetăText 176"/>
          <p:cNvSpPr txBox="1"/>
          <p:nvPr/>
        </p:nvSpPr>
        <p:spPr>
          <a:xfrm>
            <a:off x="6000760" y="4429132"/>
            <a:ext cx="714380" cy="246221"/>
          </a:xfrm>
          <a:prstGeom prst="rect">
            <a:avLst/>
          </a:prstGeom>
          <a:noFill/>
        </p:spPr>
        <p:txBody>
          <a:bodyPr wrap="square" rtlCol="0">
            <a:spAutoFit/>
          </a:bodyPr>
          <a:lstStyle/>
          <a:p>
            <a:r>
              <a:rPr lang="ro-RO" sz="1000" dirty="0" smtClean="0"/>
              <a:t>3200 m</a:t>
            </a:r>
            <a:endParaRPr lang="ro-RO" sz="1000" dirty="0"/>
          </a:p>
        </p:txBody>
      </p:sp>
      <p:sp>
        <p:nvSpPr>
          <p:cNvPr id="178" name="CasetăText 177"/>
          <p:cNvSpPr txBox="1"/>
          <p:nvPr/>
        </p:nvSpPr>
        <p:spPr>
          <a:xfrm rot="19623574">
            <a:off x="4084664" y="2378131"/>
            <a:ext cx="674439" cy="246221"/>
          </a:xfrm>
          <a:prstGeom prst="rect">
            <a:avLst/>
          </a:prstGeom>
          <a:noFill/>
        </p:spPr>
        <p:txBody>
          <a:bodyPr wrap="square" rtlCol="0">
            <a:spAutoFit/>
          </a:bodyPr>
          <a:lstStyle/>
          <a:p>
            <a:r>
              <a:rPr lang="ro-RO" sz="1000" dirty="0" smtClean="0"/>
              <a:t>7000 m</a:t>
            </a:r>
            <a:endParaRPr lang="ro-RO" sz="1000" dirty="0"/>
          </a:p>
        </p:txBody>
      </p:sp>
      <p:sp>
        <p:nvSpPr>
          <p:cNvPr id="182" name="CasetăText 181"/>
          <p:cNvSpPr txBox="1"/>
          <p:nvPr/>
        </p:nvSpPr>
        <p:spPr>
          <a:xfrm>
            <a:off x="5500694" y="1857364"/>
            <a:ext cx="571504" cy="246221"/>
          </a:xfrm>
          <a:prstGeom prst="rect">
            <a:avLst/>
          </a:prstGeom>
          <a:noFill/>
        </p:spPr>
        <p:txBody>
          <a:bodyPr wrap="square" rtlCol="0">
            <a:spAutoFit/>
          </a:bodyPr>
          <a:lstStyle/>
          <a:p>
            <a:r>
              <a:rPr lang="ro-RO" sz="1000" dirty="0" smtClean="0"/>
              <a:t>100 m</a:t>
            </a:r>
            <a:endParaRPr lang="ro-RO" sz="1000" dirty="0"/>
          </a:p>
        </p:txBody>
      </p:sp>
      <p:sp>
        <p:nvSpPr>
          <p:cNvPr id="183" name="CasetăText 182"/>
          <p:cNvSpPr txBox="1"/>
          <p:nvPr/>
        </p:nvSpPr>
        <p:spPr>
          <a:xfrm rot="1340352">
            <a:off x="5883231" y="1670984"/>
            <a:ext cx="571504" cy="246221"/>
          </a:xfrm>
          <a:prstGeom prst="rect">
            <a:avLst/>
          </a:prstGeom>
          <a:noFill/>
        </p:spPr>
        <p:txBody>
          <a:bodyPr wrap="square" rtlCol="0">
            <a:spAutoFit/>
          </a:bodyPr>
          <a:lstStyle/>
          <a:p>
            <a:r>
              <a:rPr lang="ro-RO" sz="1000" dirty="0" smtClean="0"/>
              <a:t>600 m</a:t>
            </a:r>
            <a:endParaRPr lang="ro-RO" sz="1000" dirty="0"/>
          </a:p>
        </p:txBody>
      </p:sp>
      <p:sp>
        <p:nvSpPr>
          <p:cNvPr id="184" name="CasetăText 183"/>
          <p:cNvSpPr txBox="1"/>
          <p:nvPr/>
        </p:nvSpPr>
        <p:spPr>
          <a:xfrm rot="1223126">
            <a:off x="6949466" y="2054015"/>
            <a:ext cx="717385" cy="246221"/>
          </a:xfrm>
          <a:prstGeom prst="rect">
            <a:avLst/>
          </a:prstGeom>
          <a:noFill/>
        </p:spPr>
        <p:txBody>
          <a:bodyPr wrap="square" rtlCol="0">
            <a:spAutoFit/>
          </a:bodyPr>
          <a:lstStyle/>
          <a:p>
            <a:r>
              <a:rPr lang="ro-RO" sz="1000" dirty="0" smtClean="0"/>
              <a:t>2000 m</a:t>
            </a:r>
            <a:endParaRPr lang="ro-RO" sz="1000" dirty="0"/>
          </a:p>
        </p:txBody>
      </p:sp>
      <p:sp>
        <p:nvSpPr>
          <p:cNvPr id="192" name="CasetăText 191"/>
          <p:cNvSpPr txBox="1"/>
          <p:nvPr/>
        </p:nvSpPr>
        <p:spPr>
          <a:xfrm rot="422113">
            <a:off x="2572118" y="2753787"/>
            <a:ext cx="731978" cy="246221"/>
          </a:xfrm>
          <a:prstGeom prst="rect">
            <a:avLst/>
          </a:prstGeom>
          <a:noFill/>
        </p:spPr>
        <p:txBody>
          <a:bodyPr wrap="square" rtlCol="0">
            <a:spAutoFit/>
          </a:bodyPr>
          <a:lstStyle/>
          <a:p>
            <a:r>
              <a:rPr lang="ro-RO" sz="1000" dirty="0" smtClean="0"/>
              <a:t>2500 m</a:t>
            </a:r>
            <a:endParaRPr lang="ro-RO" sz="1000" dirty="0"/>
          </a:p>
        </p:txBody>
      </p:sp>
      <p:sp>
        <p:nvSpPr>
          <p:cNvPr id="193" name="CasetăText 192"/>
          <p:cNvSpPr txBox="1"/>
          <p:nvPr/>
        </p:nvSpPr>
        <p:spPr>
          <a:xfrm rot="616479">
            <a:off x="3517806" y="4335250"/>
            <a:ext cx="571504" cy="246221"/>
          </a:xfrm>
          <a:prstGeom prst="rect">
            <a:avLst/>
          </a:prstGeom>
          <a:noFill/>
        </p:spPr>
        <p:txBody>
          <a:bodyPr wrap="square" rtlCol="0">
            <a:spAutoFit/>
          </a:bodyPr>
          <a:lstStyle/>
          <a:p>
            <a:r>
              <a:rPr lang="ro-RO" sz="1000" dirty="0" smtClean="0"/>
              <a:t>200 m</a:t>
            </a:r>
            <a:endParaRPr lang="ro-RO" sz="1000" dirty="0"/>
          </a:p>
        </p:txBody>
      </p:sp>
      <p:sp>
        <p:nvSpPr>
          <p:cNvPr id="194" name="CasetăText 193"/>
          <p:cNvSpPr txBox="1"/>
          <p:nvPr/>
        </p:nvSpPr>
        <p:spPr>
          <a:xfrm rot="398278">
            <a:off x="3869935" y="4104148"/>
            <a:ext cx="571504" cy="246221"/>
          </a:xfrm>
          <a:prstGeom prst="rect">
            <a:avLst/>
          </a:prstGeom>
          <a:noFill/>
        </p:spPr>
        <p:txBody>
          <a:bodyPr wrap="square" rtlCol="0">
            <a:spAutoFit/>
          </a:bodyPr>
          <a:lstStyle/>
          <a:p>
            <a:r>
              <a:rPr lang="ro-RO" sz="1000" dirty="0" smtClean="0"/>
              <a:t>300 m</a:t>
            </a:r>
            <a:endParaRPr lang="ro-RO" sz="1000" dirty="0"/>
          </a:p>
        </p:txBody>
      </p:sp>
      <p:sp>
        <p:nvSpPr>
          <p:cNvPr id="195" name="CasetăText 194"/>
          <p:cNvSpPr txBox="1"/>
          <p:nvPr/>
        </p:nvSpPr>
        <p:spPr>
          <a:xfrm rot="20351465">
            <a:off x="520745" y="2760545"/>
            <a:ext cx="705941" cy="246221"/>
          </a:xfrm>
          <a:prstGeom prst="rect">
            <a:avLst/>
          </a:prstGeom>
          <a:noFill/>
        </p:spPr>
        <p:txBody>
          <a:bodyPr wrap="square" rtlCol="0">
            <a:spAutoFit/>
          </a:bodyPr>
          <a:lstStyle/>
          <a:p>
            <a:r>
              <a:rPr lang="ro-RO" sz="1000" dirty="0" smtClean="0"/>
              <a:t>15000 m</a:t>
            </a:r>
            <a:endParaRPr lang="ro-RO" sz="1000" dirty="0"/>
          </a:p>
        </p:txBody>
      </p:sp>
      <p:sp>
        <p:nvSpPr>
          <p:cNvPr id="196" name="CasetăText 195"/>
          <p:cNvSpPr txBox="1"/>
          <p:nvPr/>
        </p:nvSpPr>
        <p:spPr>
          <a:xfrm rot="15988876">
            <a:off x="7457308" y="4988684"/>
            <a:ext cx="649122" cy="246221"/>
          </a:xfrm>
          <a:prstGeom prst="rect">
            <a:avLst/>
          </a:prstGeom>
          <a:noFill/>
        </p:spPr>
        <p:txBody>
          <a:bodyPr wrap="square" rtlCol="0">
            <a:spAutoFit/>
          </a:bodyPr>
          <a:lstStyle/>
          <a:p>
            <a:r>
              <a:rPr lang="ro-RO" sz="1000" dirty="0" smtClean="0"/>
              <a:t>1500 m</a:t>
            </a:r>
            <a:endParaRPr lang="ro-RO" sz="1000" dirty="0"/>
          </a:p>
        </p:txBody>
      </p:sp>
      <p:sp>
        <p:nvSpPr>
          <p:cNvPr id="197" name="CasetăText 196"/>
          <p:cNvSpPr txBox="1"/>
          <p:nvPr/>
        </p:nvSpPr>
        <p:spPr>
          <a:xfrm rot="18767675">
            <a:off x="7767530" y="4140236"/>
            <a:ext cx="683141" cy="246221"/>
          </a:xfrm>
          <a:prstGeom prst="rect">
            <a:avLst/>
          </a:prstGeom>
          <a:noFill/>
        </p:spPr>
        <p:txBody>
          <a:bodyPr wrap="square" rtlCol="0">
            <a:spAutoFit/>
          </a:bodyPr>
          <a:lstStyle/>
          <a:p>
            <a:r>
              <a:rPr lang="ro-RO" sz="1000" dirty="0" smtClean="0"/>
              <a:t>3500 m</a:t>
            </a:r>
            <a:endParaRPr lang="ro-RO" sz="1000" dirty="0"/>
          </a:p>
        </p:txBody>
      </p:sp>
      <p:sp>
        <p:nvSpPr>
          <p:cNvPr id="198" name="CasetăText 197"/>
          <p:cNvSpPr txBox="1"/>
          <p:nvPr/>
        </p:nvSpPr>
        <p:spPr>
          <a:xfrm rot="5188938">
            <a:off x="8292290" y="3737576"/>
            <a:ext cx="706721" cy="246221"/>
          </a:xfrm>
          <a:prstGeom prst="rect">
            <a:avLst/>
          </a:prstGeom>
          <a:noFill/>
        </p:spPr>
        <p:txBody>
          <a:bodyPr wrap="square" rtlCol="0">
            <a:spAutoFit/>
          </a:bodyPr>
          <a:lstStyle/>
          <a:p>
            <a:r>
              <a:rPr lang="ro-RO" sz="1000" dirty="0" smtClean="0"/>
              <a:t>3000 m</a:t>
            </a:r>
            <a:endParaRPr lang="ro-RO" sz="1000" dirty="0"/>
          </a:p>
        </p:txBody>
      </p:sp>
      <p:sp>
        <p:nvSpPr>
          <p:cNvPr id="199" name="CasetăText 198"/>
          <p:cNvSpPr txBox="1"/>
          <p:nvPr/>
        </p:nvSpPr>
        <p:spPr>
          <a:xfrm rot="5400000">
            <a:off x="8344469" y="3014117"/>
            <a:ext cx="702338" cy="246221"/>
          </a:xfrm>
          <a:prstGeom prst="rect">
            <a:avLst/>
          </a:prstGeom>
          <a:noFill/>
        </p:spPr>
        <p:txBody>
          <a:bodyPr wrap="square" rtlCol="0">
            <a:spAutoFit/>
          </a:bodyPr>
          <a:lstStyle/>
          <a:p>
            <a:r>
              <a:rPr lang="ro-RO" sz="1000" dirty="0" smtClean="0"/>
              <a:t>9000 m</a:t>
            </a:r>
            <a:endParaRPr lang="ro-RO" sz="1000" dirty="0"/>
          </a:p>
        </p:txBody>
      </p:sp>
      <p:sp>
        <p:nvSpPr>
          <p:cNvPr id="113" name="Oval 112"/>
          <p:cNvSpPr/>
          <p:nvPr/>
        </p:nvSpPr>
        <p:spPr>
          <a:xfrm>
            <a:off x="592932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ro-RO" dirty="0"/>
          </a:p>
        </p:txBody>
      </p:sp>
      <p:sp>
        <p:nvSpPr>
          <p:cNvPr id="117" name="Oval 116"/>
          <p:cNvSpPr/>
          <p:nvPr/>
        </p:nvSpPr>
        <p:spPr>
          <a:xfrm>
            <a:off x="557213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ro-RO" dirty="0"/>
          </a:p>
        </p:txBody>
      </p:sp>
      <p:sp>
        <p:nvSpPr>
          <p:cNvPr id="120" name="Oval 119"/>
          <p:cNvSpPr/>
          <p:nvPr/>
        </p:nvSpPr>
        <p:spPr>
          <a:xfrm>
            <a:off x="557213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ro-RO" dirty="0"/>
          </a:p>
        </p:txBody>
      </p:sp>
      <p:sp>
        <p:nvSpPr>
          <p:cNvPr id="123" name="Oval 122"/>
          <p:cNvSpPr/>
          <p:nvPr/>
        </p:nvSpPr>
        <p:spPr>
          <a:xfrm>
            <a:off x="450056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ro-RO" dirty="0"/>
          </a:p>
        </p:txBody>
      </p:sp>
      <p:sp>
        <p:nvSpPr>
          <p:cNvPr id="143" name="Oval 142"/>
          <p:cNvSpPr/>
          <p:nvPr/>
        </p:nvSpPr>
        <p:spPr>
          <a:xfrm>
            <a:off x="1500166"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B</a:t>
            </a:r>
            <a:endParaRPr lang="ro-RO" dirty="0"/>
          </a:p>
        </p:txBody>
      </p:sp>
      <p:sp>
        <p:nvSpPr>
          <p:cNvPr id="144" name="Oval 143"/>
          <p:cNvSpPr/>
          <p:nvPr/>
        </p:nvSpPr>
        <p:spPr>
          <a:xfrm>
            <a:off x="3000364" y="5286388"/>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t>
            </a:r>
            <a:endParaRPr lang="ro-RO" dirty="0"/>
          </a:p>
        </p:txBody>
      </p:sp>
      <p:sp>
        <p:nvSpPr>
          <p:cNvPr id="145" name="Oval 144"/>
          <p:cNvSpPr/>
          <p:nvPr/>
        </p:nvSpPr>
        <p:spPr>
          <a:xfrm>
            <a:off x="2357422" y="471488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D</a:t>
            </a:r>
            <a:endParaRPr lang="ro-RO" dirty="0"/>
          </a:p>
        </p:txBody>
      </p:sp>
      <p:sp>
        <p:nvSpPr>
          <p:cNvPr id="146" name="Oval 145"/>
          <p:cNvSpPr/>
          <p:nvPr/>
        </p:nvSpPr>
        <p:spPr>
          <a:xfrm>
            <a:off x="2643174" y="428625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a:t>
            </a:r>
            <a:endParaRPr lang="ro-RO" dirty="0"/>
          </a:p>
        </p:txBody>
      </p:sp>
      <p:sp>
        <p:nvSpPr>
          <p:cNvPr id="147" name="Oval 146"/>
          <p:cNvSpPr/>
          <p:nvPr/>
        </p:nvSpPr>
        <p:spPr>
          <a:xfrm>
            <a:off x="2786050"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G</a:t>
            </a:r>
            <a:endParaRPr lang="ro-RO" dirty="0"/>
          </a:p>
        </p:txBody>
      </p:sp>
      <p:cxnSp>
        <p:nvCxnSpPr>
          <p:cNvPr id="95" name="Conector drept 94"/>
          <p:cNvCxnSpPr/>
          <p:nvPr/>
        </p:nvCxnSpPr>
        <p:spPr>
          <a:xfrm>
            <a:off x="5786446" y="1714488"/>
            <a:ext cx="642942" cy="28575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algn="ctr"/>
            <a:r>
              <a:rPr lang="ro-RO" dirty="0" smtClean="0"/>
              <a:t>BIBLIOGRAFIE</a:t>
            </a:r>
            <a:endParaRPr lang="en-US" dirty="0"/>
          </a:p>
        </p:txBody>
      </p:sp>
      <p:sp>
        <p:nvSpPr>
          <p:cNvPr id="3" name="Substituent conținut 2"/>
          <p:cNvSpPr>
            <a:spLocks noGrp="1"/>
          </p:cNvSpPr>
          <p:nvPr>
            <p:ph idx="1"/>
          </p:nvPr>
        </p:nvSpPr>
        <p:spPr/>
        <p:txBody>
          <a:bodyPr/>
          <a:lstStyle/>
          <a:p>
            <a:r>
              <a:rPr lang="ro-RO" dirty="0" smtClean="0"/>
              <a:t>Manual Informatică pentru clasa a XI-a,Editura L</a:t>
            </a:r>
            <a:r>
              <a:rPr lang="en-US" dirty="0" smtClean="0"/>
              <a:t>&amp;S, </a:t>
            </a:r>
            <a:r>
              <a:rPr lang="en-US" dirty="0" err="1" smtClean="0"/>
              <a:t>autor</a:t>
            </a:r>
            <a:r>
              <a:rPr lang="en-US" dirty="0" smtClean="0"/>
              <a:t> Tudor </a:t>
            </a:r>
            <a:r>
              <a:rPr lang="en-US" dirty="0" err="1" smtClean="0"/>
              <a:t>Sorin</a:t>
            </a:r>
            <a:r>
              <a:rPr lang="en-US" dirty="0" smtClean="0"/>
              <a:t>.</a:t>
            </a:r>
          </a:p>
          <a:p>
            <a:r>
              <a:rPr lang="en-US" dirty="0" err="1" smtClean="0"/>
              <a:t>Informatica</a:t>
            </a:r>
            <a:r>
              <a:rPr lang="en-US" dirty="0" smtClean="0"/>
              <a:t> </a:t>
            </a:r>
            <a:r>
              <a:rPr lang="en-US" dirty="0" err="1" smtClean="0"/>
              <a:t>pentru</a:t>
            </a:r>
            <a:r>
              <a:rPr lang="en-US" dirty="0" smtClean="0"/>
              <a:t> </a:t>
            </a:r>
            <a:r>
              <a:rPr lang="en-US" dirty="0" err="1" smtClean="0"/>
              <a:t>liceu</a:t>
            </a:r>
            <a:r>
              <a:rPr lang="en-US" dirty="0" smtClean="0"/>
              <a:t> </a:t>
            </a:r>
            <a:r>
              <a:rPr lang="ro-RO" dirty="0" smtClean="0"/>
              <a:t>şi</a:t>
            </a:r>
            <a:r>
              <a:rPr lang="en-US" dirty="0" smtClean="0"/>
              <a:t> </a:t>
            </a:r>
            <a:r>
              <a:rPr lang="en-US" dirty="0" err="1" smtClean="0"/>
              <a:t>bacalaureat</a:t>
            </a:r>
            <a:r>
              <a:rPr lang="en-US" dirty="0" smtClean="0"/>
              <a:t>,</a:t>
            </a:r>
            <a:r>
              <a:rPr lang="ro-RO" dirty="0" smtClean="0"/>
              <a:t> materia de clasa a XI-a, autori George Daniel </a:t>
            </a:r>
            <a:r>
              <a:rPr lang="ro-RO" dirty="0" smtClean="0"/>
              <a:t>Mateescu</a:t>
            </a:r>
            <a:r>
              <a:rPr lang="ro-RO" dirty="0" smtClean="0"/>
              <a:t>, </a:t>
            </a:r>
            <a:r>
              <a:rPr lang="ro-RO" dirty="0" smtClean="0"/>
              <a:t>P</a:t>
            </a:r>
            <a:r>
              <a:rPr lang="ro-RO" dirty="0" smtClean="0"/>
              <a:t>avel </a:t>
            </a:r>
            <a:r>
              <a:rPr lang="ro-RO" dirty="0" smtClean="0"/>
              <a:t>Florin Moraru.</a:t>
            </a:r>
          </a:p>
          <a:p>
            <a:r>
              <a:rPr lang="ro-RO" dirty="0" smtClean="0">
                <a:hlinkClick r:id="rId2"/>
              </a:rPr>
              <a:t>http://portalnovaciranca.ro</a:t>
            </a:r>
            <a:r>
              <a:rPr lang="ro-RO"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pPr algn="ctr"/>
            <a:r>
              <a:rPr lang="ro-RO" dirty="0" smtClean="0"/>
              <a:t>Cum putem folosi grafurile </a:t>
            </a:r>
            <a:br>
              <a:rPr lang="ro-RO" dirty="0" smtClean="0"/>
            </a:br>
            <a:r>
              <a:rPr lang="ro-RO" dirty="0" smtClean="0"/>
              <a:t>în viaţa de zi cu zi?</a:t>
            </a:r>
            <a:endParaRPr lang="ro-RO" dirty="0"/>
          </a:p>
        </p:txBody>
      </p:sp>
      <p:sp>
        <p:nvSpPr>
          <p:cNvPr id="3" name="Substituent conținut 2"/>
          <p:cNvSpPr>
            <a:spLocks noGrp="1"/>
          </p:cNvSpPr>
          <p:nvPr>
            <p:ph idx="1"/>
          </p:nvPr>
        </p:nvSpPr>
        <p:spPr/>
        <p:txBody>
          <a:bodyPr>
            <a:normAutofit fontScale="85000" lnSpcReduction="10000"/>
          </a:bodyPr>
          <a:lstStyle/>
          <a:p>
            <a:r>
              <a:rPr lang="ro-RO" dirty="0" smtClean="0"/>
              <a:t>Reprezentăm grupa „Pasionaților de călătorii” și vom fi ghizi pentru grupul de elevi și profesori de la un liceu din Franța cu care liceul nostru este în parteneriat.</a:t>
            </a:r>
          </a:p>
          <a:p>
            <a:r>
              <a:rPr lang="ro-RO" dirty="0" smtClean="0"/>
              <a:t>Grupul din Franța va fi cazat la internatul liceului nostru pentru 3 zile și dorește să viziteze toate locurile interesante din zona </a:t>
            </a:r>
            <a:r>
              <a:rPr lang="ro-RO" dirty="0" err="1" smtClean="0"/>
              <a:t>Novaci-Rânca</a:t>
            </a:r>
            <a:r>
              <a:rPr lang="ro-RO" dirty="0" smtClean="0"/>
              <a:t>.</a:t>
            </a:r>
          </a:p>
          <a:p>
            <a:r>
              <a:rPr lang="ro-RO" dirty="0" smtClean="0"/>
              <a:t>Obiectivele turistice şi instituţiile pot reprezenta vârfurile sau nodurile unui graf, iar drumurile ce le leagă vor fi muchiile sau arcele. Cum în zonă nu există străzi cu sens unic, graful va fi neorientat, chiar dacă am străbate traseul pe jos sau cu un mijloc de transport.</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ector drept 163"/>
          <p:cNvCxnSpPr/>
          <p:nvPr/>
        </p:nvCxnSpPr>
        <p:spPr>
          <a:xfrm rot="5400000">
            <a:off x="5362580" y="5924568"/>
            <a:ext cx="571504"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53" name="Conector drept 152"/>
          <p:cNvCxnSpPr/>
          <p:nvPr/>
        </p:nvCxnSpPr>
        <p:spPr>
          <a:xfrm rot="16200000" flipH="1">
            <a:off x="6036479" y="6219391"/>
            <a:ext cx="602890" cy="67432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48" name="Conector drept 147"/>
          <p:cNvCxnSpPr/>
          <p:nvPr/>
        </p:nvCxnSpPr>
        <p:spPr>
          <a:xfrm>
            <a:off x="0" y="3786190"/>
            <a:ext cx="337164" cy="31713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3" name="Conector drept 132"/>
          <p:cNvCxnSpPr/>
          <p:nvPr/>
        </p:nvCxnSpPr>
        <p:spPr>
          <a:xfrm rot="16200000" flipH="1">
            <a:off x="7340222" y="5089934"/>
            <a:ext cx="2428893" cy="25003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9" name="Conector drept 118"/>
          <p:cNvCxnSpPr/>
          <p:nvPr/>
        </p:nvCxnSpPr>
        <p:spPr>
          <a:xfrm rot="16200000" flipV="1">
            <a:off x="7710939" y="5996435"/>
            <a:ext cx="937360" cy="50006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6" name="Conector drept 115"/>
          <p:cNvCxnSpPr/>
          <p:nvPr/>
        </p:nvCxnSpPr>
        <p:spPr>
          <a:xfrm rot="5400000">
            <a:off x="7934713" y="2066551"/>
            <a:ext cx="1134342"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9" name="Formă liberă 128"/>
          <p:cNvSpPr/>
          <p:nvPr/>
        </p:nvSpPr>
        <p:spPr>
          <a:xfrm>
            <a:off x="291084" y="2786058"/>
            <a:ext cx="1852024" cy="1193106"/>
          </a:xfrm>
          <a:custGeom>
            <a:avLst/>
            <a:gdLst>
              <a:gd name="connsiteX0" fmla="*/ 1062228 w 1062228"/>
              <a:gd name="connsiteY0" fmla="*/ 74676 h 1283208"/>
              <a:gd name="connsiteX1" fmla="*/ 696468 w 1062228"/>
              <a:gd name="connsiteY1" fmla="*/ 19812 h 1283208"/>
              <a:gd name="connsiteX2" fmla="*/ 449580 w 1062228"/>
              <a:gd name="connsiteY2" fmla="*/ 193548 h 1283208"/>
              <a:gd name="connsiteX3" fmla="*/ 257556 w 1062228"/>
              <a:gd name="connsiteY3" fmla="*/ 275844 h 1283208"/>
              <a:gd name="connsiteX4" fmla="*/ 248412 w 1062228"/>
              <a:gd name="connsiteY4" fmla="*/ 513588 h 1283208"/>
              <a:gd name="connsiteX5" fmla="*/ 102108 w 1062228"/>
              <a:gd name="connsiteY5" fmla="*/ 723900 h 1283208"/>
              <a:gd name="connsiteX6" fmla="*/ 129540 w 1062228"/>
              <a:gd name="connsiteY6" fmla="*/ 1007364 h 1283208"/>
              <a:gd name="connsiteX7" fmla="*/ 19812 w 1062228"/>
              <a:gd name="connsiteY7" fmla="*/ 1245108 h 1283208"/>
              <a:gd name="connsiteX8" fmla="*/ 10668 w 1062228"/>
              <a:gd name="connsiteY8" fmla="*/ 1235964 h 128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2228" h="1283208">
                <a:moveTo>
                  <a:pt x="1062228" y="74676"/>
                </a:moveTo>
                <a:cubicBezTo>
                  <a:pt x="930402" y="37338"/>
                  <a:pt x="798576" y="0"/>
                  <a:pt x="696468" y="19812"/>
                </a:cubicBezTo>
                <a:cubicBezTo>
                  <a:pt x="594360" y="39624"/>
                  <a:pt x="522732" y="150876"/>
                  <a:pt x="449580" y="193548"/>
                </a:cubicBezTo>
                <a:cubicBezTo>
                  <a:pt x="376428" y="236220"/>
                  <a:pt x="291084" y="222504"/>
                  <a:pt x="257556" y="275844"/>
                </a:cubicBezTo>
                <a:cubicBezTo>
                  <a:pt x="224028" y="329184"/>
                  <a:pt x="274320" y="438912"/>
                  <a:pt x="248412" y="513588"/>
                </a:cubicBezTo>
                <a:cubicBezTo>
                  <a:pt x="222504" y="588264"/>
                  <a:pt x="121920" y="641604"/>
                  <a:pt x="102108" y="723900"/>
                </a:cubicBezTo>
                <a:cubicBezTo>
                  <a:pt x="82296" y="806196"/>
                  <a:pt x="143256" y="920496"/>
                  <a:pt x="129540" y="1007364"/>
                </a:cubicBezTo>
                <a:cubicBezTo>
                  <a:pt x="115824" y="1094232"/>
                  <a:pt x="39624" y="1207008"/>
                  <a:pt x="19812" y="1245108"/>
                </a:cubicBezTo>
                <a:cubicBezTo>
                  <a:pt x="0" y="1283208"/>
                  <a:pt x="5334" y="1259586"/>
                  <a:pt x="10668" y="1235964"/>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9" name="Conector drept 48"/>
          <p:cNvCxnSpPr/>
          <p:nvPr/>
        </p:nvCxnSpPr>
        <p:spPr>
          <a:xfrm rot="5400000">
            <a:off x="5041109" y="5960287"/>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8" name="Conector drept 57"/>
          <p:cNvCxnSpPr/>
          <p:nvPr/>
        </p:nvCxnSpPr>
        <p:spPr>
          <a:xfrm rot="10800000">
            <a:off x="3143240" y="5429264"/>
            <a:ext cx="1376390" cy="15240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64" name="Conector drept 63"/>
          <p:cNvCxnSpPr>
            <a:endCxn id="11" idx="0"/>
          </p:cNvCxnSpPr>
          <p:nvPr/>
        </p:nvCxnSpPr>
        <p:spPr>
          <a:xfrm rot="5400000">
            <a:off x="4143372" y="5036355"/>
            <a:ext cx="92869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8" name="Conector drept 67"/>
          <p:cNvCxnSpPr>
            <a:stCxn id="36" idx="2"/>
            <a:endCxn id="27" idx="3"/>
          </p:cNvCxnSpPr>
          <p:nvPr/>
        </p:nvCxnSpPr>
        <p:spPr>
          <a:xfrm rot="10800000">
            <a:off x="4714876" y="4607727"/>
            <a:ext cx="307183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0" name="Conector drept 69"/>
          <p:cNvCxnSpPr>
            <a:stCxn id="36" idx="4"/>
            <a:endCxn id="5" idx="0"/>
          </p:cNvCxnSpPr>
          <p:nvPr/>
        </p:nvCxnSpPr>
        <p:spPr>
          <a:xfrm rot="5400000">
            <a:off x="7536677" y="5214950"/>
            <a:ext cx="714380"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0" name="Conector drept 79"/>
          <p:cNvCxnSpPr>
            <a:endCxn id="36" idx="7"/>
          </p:cNvCxnSpPr>
          <p:nvPr/>
        </p:nvCxnSpPr>
        <p:spPr>
          <a:xfrm rot="5400000">
            <a:off x="7898200" y="4143380"/>
            <a:ext cx="602890" cy="460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2" name="Conector drept 81"/>
          <p:cNvCxnSpPr>
            <a:stCxn id="40" idx="4"/>
          </p:cNvCxnSpPr>
          <p:nvPr/>
        </p:nvCxnSpPr>
        <p:spPr>
          <a:xfrm rot="5400000">
            <a:off x="7804570" y="3411141"/>
            <a:ext cx="1285884" cy="3571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5" name="Conector drept 84"/>
          <p:cNvCxnSpPr>
            <a:stCxn id="40" idx="2"/>
          </p:cNvCxnSpPr>
          <p:nvPr/>
        </p:nvCxnSpPr>
        <p:spPr>
          <a:xfrm rot="10800000">
            <a:off x="5786446" y="1750207"/>
            <a:ext cx="2571768" cy="92869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Conector drept 86"/>
          <p:cNvCxnSpPr>
            <a:endCxn id="38" idx="3"/>
          </p:cNvCxnSpPr>
          <p:nvPr/>
        </p:nvCxnSpPr>
        <p:spPr>
          <a:xfrm rot="10800000" flipV="1">
            <a:off x="5500694" y="2000239"/>
            <a:ext cx="1000132" cy="3572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9" name="Conector drept 88"/>
          <p:cNvCxnSpPr>
            <a:endCxn id="34" idx="7"/>
          </p:cNvCxnSpPr>
          <p:nvPr/>
        </p:nvCxnSpPr>
        <p:spPr>
          <a:xfrm rot="10800000" flipV="1">
            <a:off x="3826234" y="2071678"/>
            <a:ext cx="1531584" cy="88864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3" name="Conector drept 102"/>
          <p:cNvCxnSpPr>
            <a:endCxn id="34" idx="6"/>
          </p:cNvCxnSpPr>
          <p:nvPr/>
        </p:nvCxnSpPr>
        <p:spPr>
          <a:xfrm rot="10800000">
            <a:off x="3857620" y="3036092"/>
            <a:ext cx="4572032" cy="46434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6" name="Conector drept 75"/>
          <p:cNvCxnSpPr>
            <a:stCxn id="34" idx="2"/>
            <a:endCxn id="33" idx="3"/>
          </p:cNvCxnSpPr>
          <p:nvPr/>
        </p:nvCxnSpPr>
        <p:spPr>
          <a:xfrm rot="10800000">
            <a:off x="2357422" y="2893215"/>
            <a:ext cx="128588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4" name="Conector drept 73"/>
          <p:cNvCxnSpPr>
            <a:stCxn id="34" idx="3"/>
            <a:endCxn id="35" idx="7"/>
          </p:cNvCxnSpPr>
          <p:nvPr/>
        </p:nvCxnSpPr>
        <p:spPr>
          <a:xfrm rot="5400000">
            <a:off x="3147573" y="3147581"/>
            <a:ext cx="562838" cy="4914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4" name="Formă liberă 93"/>
          <p:cNvSpPr/>
          <p:nvPr/>
        </p:nvSpPr>
        <p:spPr>
          <a:xfrm>
            <a:off x="2714612" y="4143380"/>
            <a:ext cx="2500330" cy="428628"/>
          </a:xfrm>
          <a:custGeom>
            <a:avLst/>
            <a:gdLst>
              <a:gd name="connsiteX0" fmla="*/ 2807208 w 3788664"/>
              <a:gd name="connsiteY0" fmla="*/ 1088136 h 1088136"/>
              <a:gd name="connsiteX1" fmla="*/ 3401568 w 3788664"/>
              <a:gd name="connsiteY1" fmla="*/ 585216 h 1088136"/>
              <a:gd name="connsiteX2" fmla="*/ 484632 w 3788664"/>
              <a:gd name="connsiteY2" fmla="*/ 82296 h 1088136"/>
              <a:gd name="connsiteX3" fmla="*/ 493776 w 3788664"/>
              <a:gd name="connsiteY3" fmla="*/ 91440 h 1088136"/>
            </a:gdLst>
            <a:ahLst/>
            <a:cxnLst>
              <a:cxn ang="0">
                <a:pos x="connsiteX0" y="connsiteY0"/>
              </a:cxn>
              <a:cxn ang="0">
                <a:pos x="connsiteX1" y="connsiteY1"/>
              </a:cxn>
              <a:cxn ang="0">
                <a:pos x="connsiteX2" y="connsiteY2"/>
              </a:cxn>
              <a:cxn ang="0">
                <a:pos x="connsiteX3" y="connsiteY3"/>
              </a:cxn>
            </a:cxnLst>
            <a:rect l="l" t="t" r="r" b="b"/>
            <a:pathLst>
              <a:path w="3788664" h="1088136">
                <a:moveTo>
                  <a:pt x="2807208" y="1088136"/>
                </a:moveTo>
                <a:cubicBezTo>
                  <a:pt x="3297936" y="920496"/>
                  <a:pt x="3788664" y="752856"/>
                  <a:pt x="3401568" y="585216"/>
                </a:cubicBezTo>
                <a:cubicBezTo>
                  <a:pt x="3014472" y="417576"/>
                  <a:pt x="969264" y="164592"/>
                  <a:pt x="484632" y="82296"/>
                </a:cubicBezTo>
                <a:cubicBezTo>
                  <a:pt x="0" y="0"/>
                  <a:pt x="246888" y="45720"/>
                  <a:pt x="493776" y="9144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50" name="Conector drept 49"/>
          <p:cNvCxnSpPr>
            <a:stCxn id="11" idx="4"/>
          </p:cNvCxnSpPr>
          <p:nvPr/>
        </p:nvCxnSpPr>
        <p:spPr>
          <a:xfrm rot="5400000">
            <a:off x="4339827" y="5947190"/>
            <a:ext cx="500066" cy="3571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Conector drept 46"/>
          <p:cNvCxnSpPr/>
          <p:nvPr/>
        </p:nvCxnSpPr>
        <p:spPr>
          <a:xfrm rot="5400000">
            <a:off x="5755489" y="5888849"/>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Conector drept 44"/>
          <p:cNvCxnSpPr/>
          <p:nvPr/>
        </p:nvCxnSpPr>
        <p:spPr>
          <a:xfrm rot="10800000">
            <a:off x="5357818" y="6215082"/>
            <a:ext cx="57150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Conector drept 52"/>
          <p:cNvCxnSpPr>
            <a:endCxn id="29" idx="3"/>
          </p:cNvCxnSpPr>
          <p:nvPr/>
        </p:nvCxnSpPr>
        <p:spPr>
          <a:xfrm rot="10800000">
            <a:off x="2214546" y="6107926"/>
            <a:ext cx="2305066" cy="8096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7" name="Formă liberă 126"/>
          <p:cNvSpPr/>
          <p:nvPr/>
        </p:nvSpPr>
        <p:spPr>
          <a:xfrm>
            <a:off x="357158" y="4000504"/>
            <a:ext cx="2000264" cy="714380"/>
          </a:xfrm>
          <a:custGeom>
            <a:avLst/>
            <a:gdLst>
              <a:gd name="connsiteX0" fmla="*/ 1179576 w 1179576"/>
              <a:gd name="connsiteY0" fmla="*/ 425196 h 425196"/>
              <a:gd name="connsiteX1" fmla="*/ 850392 w 1179576"/>
              <a:gd name="connsiteY1" fmla="*/ 150876 h 425196"/>
              <a:gd name="connsiteX2" fmla="*/ 585216 w 1179576"/>
              <a:gd name="connsiteY2" fmla="*/ 196596 h 425196"/>
              <a:gd name="connsiteX3" fmla="*/ 493776 w 1179576"/>
              <a:gd name="connsiteY3" fmla="*/ 59436 h 425196"/>
              <a:gd name="connsiteX4" fmla="*/ 274320 w 1179576"/>
              <a:gd name="connsiteY4" fmla="*/ 233172 h 425196"/>
              <a:gd name="connsiteX5" fmla="*/ 82296 w 1179576"/>
              <a:gd name="connsiteY5" fmla="*/ 32004 h 425196"/>
              <a:gd name="connsiteX6" fmla="*/ 0 w 1179576"/>
              <a:gd name="connsiteY6" fmla="*/ 41148 h 42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576" h="425196">
                <a:moveTo>
                  <a:pt x="1179576" y="425196"/>
                </a:moveTo>
                <a:cubicBezTo>
                  <a:pt x="1064514" y="307086"/>
                  <a:pt x="949452" y="188976"/>
                  <a:pt x="850392" y="150876"/>
                </a:cubicBezTo>
                <a:cubicBezTo>
                  <a:pt x="751332" y="112776"/>
                  <a:pt x="644652" y="211836"/>
                  <a:pt x="585216" y="196596"/>
                </a:cubicBezTo>
                <a:cubicBezTo>
                  <a:pt x="525780" y="181356"/>
                  <a:pt x="545592" y="53340"/>
                  <a:pt x="493776" y="59436"/>
                </a:cubicBezTo>
                <a:cubicBezTo>
                  <a:pt x="441960" y="65532"/>
                  <a:pt x="342900" y="237744"/>
                  <a:pt x="274320" y="233172"/>
                </a:cubicBezTo>
                <a:cubicBezTo>
                  <a:pt x="205740" y="228600"/>
                  <a:pt x="128016" y="64008"/>
                  <a:pt x="82296" y="32004"/>
                </a:cubicBezTo>
                <a:cubicBezTo>
                  <a:pt x="36576" y="0"/>
                  <a:pt x="18288" y="20574"/>
                  <a:pt x="0" y="41148"/>
                </a:cubicBezTo>
              </a:path>
            </a:pathLst>
          </a:cu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sp>
        <p:nvSpPr>
          <p:cNvPr id="128" name="Formă liberă 127"/>
          <p:cNvSpPr/>
          <p:nvPr/>
        </p:nvSpPr>
        <p:spPr>
          <a:xfrm>
            <a:off x="109728" y="4123944"/>
            <a:ext cx="1461876" cy="1591072"/>
          </a:xfrm>
          <a:custGeom>
            <a:avLst/>
            <a:gdLst>
              <a:gd name="connsiteX0" fmla="*/ 1078992 w 1078992"/>
              <a:gd name="connsiteY0" fmla="*/ 1490472 h 1490472"/>
              <a:gd name="connsiteX1" fmla="*/ 539496 w 1078992"/>
              <a:gd name="connsiteY1" fmla="*/ 1444752 h 1490472"/>
              <a:gd name="connsiteX2" fmla="*/ 475488 w 1078992"/>
              <a:gd name="connsiteY2" fmla="*/ 1243584 h 1490472"/>
              <a:gd name="connsiteX3" fmla="*/ 45720 w 1078992"/>
              <a:gd name="connsiteY3" fmla="*/ 1234440 h 1490472"/>
              <a:gd name="connsiteX4" fmla="*/ 201168 w 1078992"/>
              <a:gd name="connsiteY4" fmla="*/ 941832 h 1490472"/>
              <a:gd name="connsiteX5" fmla="*/ 18288 w 1078992"/>
              <a:gd name="connsiteY5" fmla="*/ 713232 h 1490472"/>
              <a:gd name="connsiteX6" fmla="*/ 256032 w 1078992"/>
              <a:gd name="connsiteY6" fmla="*/ 420624 h 1490472"/>
              <a:gd name="connsiteX7" fmla="*/ 164592 w 1078992"/>
              <a:gd name="connsiteY7" fmla="*/ 0 h 1490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992" h="1490472">
                <a:moveTo>
                  <a:pt x="1078992" y="1490472"/>
                </a:moveTo>
                <a:cubicBezTo>
                  <a:pt x="859536" y="1488186"/>
                  <a:pt x="640080" y="1485900"/>
                  <a:pt x="539496" y="1444752"/>
                </a:cubicBezTo>
                <a:cubicBezTo>
                  <a:pt x="438912" y="1403604"/>
                  <a:pt x="557784" y="1278636"/>
                  <a:pt x="475488" y="1243584"/>
                </a:cubicBezTo>
                <a:cubicBezTo>
                  <a:pt x="393192" y="1208532"/>
                  <a:pt x="91440" y="1284732"/>
                  <a:pt x="45720" y="1234440"/>
                </a:cubicBezTo>
                <a:cubicBezTo>
                  <a:pt x="0" y="1184148"/>
                  <a:pt x="205740" y="1028700"/>
                  <a:pt x="201168" y="941832"/>
                </a:cubicBezTo>
                <a:cubicBezTo>
                  <a:pt x="196596" y="854964"/>
                  <a:pt x="9144" y="800100"/>
                  <a:pt x="18288" y="713232"/>
                </a:cubicBezTo>
                <a:cubicBezTo>
                  <a:pt x="27432" y="626364"/>
                  <a:pt x="231648" y="539496"/>
                  <a:pt x="256032" y="420624"/>
                </a:cubicBezTo>
                <a:cubicBezTo>
                  <a:pt x="280416" y="301752"/>
                  <a:pt x="222504" y="150876"/>
                  <a:pt x="164592" y="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1" name="Conector drept 40"/>
          <p:cNvCxnSpPr/>
          <p:nvPr/>
        </p:nvCxnSpPr>
        <p:spPr>
          <a:xfrm rot="10800000">
            <a:off x="4714876" y="5643578"/>
            <a:ext cx="500066"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6929454" y="5643578"/>
            <a:ext cx="857256"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rot="10800000">
            <a:off x="5786446" y="5643578"/>
            <a:ext cx="928694"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2" name="Conector drept 41"/>
          <p:cNvCxnSpPr/>
          <p:nvPr/>
        </p:nvCxnSpPr>
        <p:spPr>
          <a:xfrm rot="10800000">
            <a:off x="5429256" y="5643578"/>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Substituent conținut 2"/>
          <p:cNvSpPr>
            <a:spLocks noGrp="1"/>
          </p:cNvSpPr>
          <p:nvPr>
            <p:ph idx="1"/>
          </p:nvPr>
        </p:nvSpPr>
        <p:spPr>
          <a:xfrm>
            <a:off x="214282" y="285729"/>
            <a:ext cx="8686800" cy="1214445"/>
          </a:xfrm>
        </p:spPr>
        <p:txBody>
          <a:bodyPr>
            <a:normAutofit fontScale="85000" lnSpcReduction="10000"/>
          </a:bodyPr>
          <a:lstStyle/>
          <a:p>
            <a:r>
              <a:rPr lang="ro-RO" sz="1800" dirty="0" smtClean="0"/>
              <a:t>Pentru început, am construit o „hartă” a principalelor instituții și obiective turistice din zonă și a legăturilor dintre acestea.</a:t>
            </a:r>
          </a:p>
          <a:p>
            <a:r>
              <a:rPr lang="ro-RO" sz="1800" dirty="0" smtClean="0"/>
              <a:t>Am făcut măsurători aproximative ale distanțelor și am încercat să nu omitem străduțele mai mici.</a:t>
            </a:r>
          </a:p>
          <a:p>
            <a:r>
              <a:rPr lang="ro-RO" sz="1800" dirty="0" smtClean="0"/>
              <a:t>Ceea ce a rezultat, nu este altceva decât un graf neorientat:</a:t>
            </a:r>
            <a:endParaRPr lang="ro-RO" sz="1800" dirty="0"/>
          </a:p>
        </p:txBody>
      </p:sp>
      <p:sp>
        <p:nvSpPr>
          <p:cNvPr id="4" name="Substituent conținut 2"/>
          <p:cNvSpPr txBox="1">
            <a:spLocks/>
          </p:cNvSpPr>
          <p:nvPr/>
        </p:nvSpPr>
        <p:spPr>
          <a:xfrm>
            <a:off x="285720" y="1857364"/>
            <a:ext cx="8686800" cy="4786346"/>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o-RO" sz="18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4"/>
          <p:cNvSpPr/>
          <p:nvPr/>
        </p:nvSpPr>
        <p:spPr>
          <a:xfrm>
            <a:off x="7786710"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7" name="Buton acțiune: Pornire 6">
            <a:hlinkClick r:id="" action="ppaction://hlinkshowjump?jump=firstslide" highlightClick="1"/>
          </p:cNvPr>
          <p:cNvSpPr/>
          <p:nvPr/>
        </p:nvSpPr>
        <p:spPr>
          <a:xfrm>
            <a:off x="6715140" y="5572140"/>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11" name="Oval 10"/>
          <p:cNvSpPr/>
          <p:nvPr/>
        </p:nvSpPr>
        <p:spPr>
          <a:xfrm>
            <a:off x="450056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2" name="Buton acțiune: Pornire 11">
            <a:hlinkClick r:id="" action="ppaction://hlinkshowjump?jump=firstslide" highlightClick="1"/>
          </p:cNvPr>
          <p:cNvSpPr/>
          <p:nvPr/>
        </p:nvSpPr>
        <p:spPr>
          <a:xfrm>
            <a:off x="5214942" y="6143644"/>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S</a:t>
            </a:r>
            <a:endParaRPr lang="ro-RO" sz="1400" dirty="0"/>
          </a:p>
        </p:txBody>
      </p:sp>
      <p:sp>
        <p:nvSpPr>
          <p:cNvPr id="13" name="Buton acțiune: Pornire 12">
            <a:hlinkClick r:id="" action="ppaction://hlinkshowjump?jump=firstslide" highlightClick="1"/>
          </p:cNvPr>
          <p:cNvSpPr/>
          <p:nvPr/>
        </p:nvSpPr>
        <p:spPr>
          <a:xfrm>
            <a:off x="5214942" y="5500702"/>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4" name="Tor 13"/>
          <p:cNvSpPr/>
          <p:nvPr/>
        </p:nvSpPr>
        <p:spPr>
          <a:xfrm>
            <a:off x="5929322" y="6143644"/>
            <a:ext cx="214314" cy="21431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P</a:t>
            </a:r>
            <a:endParaRPr lang="ro-RO" sz="1400" dirty="0"/>
          </a:p>
        </p:txBody>
      </p:sp>
      <p:sp>
        <p:nvSpPr>
          <p:cNvPr id="27" name="Săgeată în patru puncte 26"/>
          <p:cNvSpPr/>
          <p:nvPr/>
        </p:nvSpPr>
        <p:spPr>
          <a:xfrm>
            <a:off x="4500562" y="4500570"/>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29" name="Săgeată în patru puncte 28"/>
          <p:cNvSpPr/>
          <p:nvPr/>
        </p:nvSpPr>
        <p:spPr>
          <a:xfrm>
            <a:off x="2000232" y="6000768"/>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0" name="Stea cu 7 colţuri 29"/>
          <p:cNvSpPr/>
          <p:nvPr/>
        </p:nvSpPr>
        <p:spPr>
          <a:xfrm>
            <a:off x="214282" y="3929066"/>
            <a:ext cx="214314" cy="21431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3" name="Schemă logică: Document multiplu 32"/>
          <p:cNvSpPr/>
          <p:nvPr/>
        </p:nvSpPr>
        <p:spPr>
          <a:xfrm>
            <a:off x="2143108" y="2786058"/>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4" name="Oval 33"/>
          <p:cNvSpPr/>
          <p:nvPr/>
        </p:nvSpPr>
        <p:spPr>
          <a:xfrm>
            <a:off x="3643306" y="292893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5" name="Oval 34"/>
          <p:cNvSpPr/>
          <p:nvPr/>
        </p:nvSpPr>
        <p:spPr>
          <a:xfrm>
            <a:off x="3000364" y="364331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6" name="Oval 35"/>
          <p:cNvSpPr/>
          <p:nvPr/>
        </p:nvSpPr>
        <p:spPr>
          <a:xfrm>
            <a:off x="7786710" y="464344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7" name="Schemă logică: Document multiplu 36"/>
          <p:cNvSpPr/>
          <p:nvPr/>
        </p:nvSpPr>
        <p:spPr>
          <a:xfrm>
            <a:off x="5572132" y="1643050"/>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38" name="Săgeată în patru puncte 37"/>
          <p:cNvSpPr/>
          <p:nvPr/>
        </p:nvSpPr>
        <p:spPr>
          <a:xfrm>
            <a:off x="5286380" y="1928802"/>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40" name="Oval 39"/>
          <p:cNvSpPr/>
          <p:nvPr/>
        </p:nvSpPr>
        <p:spPr>
          <a:xfrm>
            <a:off x="8358214" y="25717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cxnSp>
        <p:nvCxnSpPr>
          <p:cNvPr id="71" name="Conector drept 70"/>
          <p:cNvCxnSpPr>
            <a:stCxn id="35" idx="3"/>
          </p:cNvCxnSpPr>
          <p:nvPr/>
        </p:nvCxnSpPr>
        <p:spPr>
          <a:xfrm rot="5400000">
            <a:off x="2214546" y="4040556"/>
            <a:ext cx="1031518" cy="6028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1" name="Conector drept 90"/>
          <p:cNvCxnSpPr/>
          <p:nvPr/>
        </p:nvCxnSpPr>
        <p:spPr>
          <a:xfrm rot="10800000">
            <a:off x="2643174" y="4357694"/>
            <a:ext cx="1857388" cy="25003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8" name="Conector drept 107"/>
          <p:cNvCxnSpPr>
            <a:stCxn id="127" idx="0"/>
          </p:cNvCxnSpPr>
          <p:nvPr/>
        </p:nvCxnSpPr>
        <p:spPr>
          <a:xfrm>
            <a:off x="2357422" y="4714884"/>
            <a:ext cx="785818" cy="71438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02" name="CasetăText 101"/>
          <p:cNvSpPr txBox="1"/>
          <p:nvPr/>
        </p:nvSpPr>
        <p:spPr>
          <a:xfrm>
            <a:off x="7858148" y="5357826"/>
            <a:ext cx="1000132" cy="246221"/>
          </a:xfrm>
          <a:prstGeom prst="rect">
            <a:avLst/>
          </a:prstGeom>
          <a:noFill/>
        </p:spPr>
        <p:txBody>
          <a:bodyPr wrap="square" rtlCol="0">
            <a:spAutoFit/>
          </a:bodyPr>
          <a:lstStyle/>
          <a:p>
            <a:r>
              <a:rPr lang="ro-RO" sz="1000" dirty="0" smtClean="0"/>
              <a:t>Pociovaliștea</a:t>
            </a:r>
            <a:endParaRPr lang="ro-RO" sz="1000" dirty="0"/>
          </a:p>
        </p:txBody>
      </p:sp>
      <p:sp>
        <p:nvSpPr>
          <p:cNvPr id="104" name="CasetăText 103"/>
          <p:cNvSpPr txBox="1"/>
          <p:nvPr/>
        </p:nvSpPr>
        <p:spPr>
          <a:xfrm>
            <a:off x="6429388" y="5786454"/>
            <a:ext cx="1000132" cy="246221"/>
          </a:xfrm>
          <a:prstGeom prst="rect">
            <a:avLst/>
          </a:prstGeom>
          <a:noFill/>
        </p:spPr>
        <p:txBody>
          <a:bodyPr wrap="square" rtlCol="0">
            <a:spAutoFit/>
          </a:bodyPr>
          <a:lstStyle/>
          <a:p>
            <a:r>
              <a:rPr lang="ro-RO" sz="1000" dirty="0" smtClean="0"/>
              <a:t>Liceul Novaci</a:t>
            </a:r>
            <a:endParaRPr lang="ro-RO" sz="1000" dirty="0"/>
          </a:p>
        </p:txBody>
      </p:sp>
      <p:sp>
        <p:nvSpPr>
          <p:cNvPr id="105" name="CasetăText 104"/>
          <p:cNvSpPr txBox="1"/>
          <p:nvPr/>
        </p:nvSpPr>
        <p:spPr>
          <a:xfrm>
            <a:off x="5429256" y="6215082"/>
            <a:ext cx="1000132" cy="246221"/>
          </a:xfrm>
          <a:prstGeom prst="rect">
            <a:avLst/>
          </a:prstGeom>
          <a:noFill/>
        </p:spPr>
        <p:txBody>
          <a:bodyPr wrap="square" rtlCol="0">
            <a:spAutoFit/>
          </a:bodyPr>
          <a:lstStyle/>
          <a:p>
            <a:r>
              <a:rPr lang="ro-RO" sz="1000" dirty="0" smtClean="0"/>
              <a:t>Poliția</a:t>
            </a:r>
            <a:endParaRPr lang="ro-RO" sz="1000" dirty="0"/>
          </a:p>
        </p:txBody>
      </p:sp>
      <p:sp>
        <p:nvSpPr>
          <p:cNvPr id="106" name="CasetăText 105"/>
          <p:cNvSpPr txBox="1"/>
          <p:nvPr/>
        </p:nvSpPr>
        <p:spPr>
          <a:xfrm>
            <a:off x="5000628" y="6357958"/>
            <a:ext cx="1000132" cy="246221"/>
          </a:xfrm>
          <a:prstGeom prst="rect">
            <a:avLst/>
          </a:prstGeom>
          <a:noFill/>
        </p:spPr>
        <p:txBody>
          <a:bodyPr wrap="square" rtlCol="0">
            <a:spAutoFit/>
          </a:bodyPr>
          <a:lstStyle/>
          <a:p>
            <a:r>
              <a:rPr lang="ro-RO" sz="1000" dirty="0" smtClean="0"/>
              <a:t>Spitalul</a:t>
            </a:r>
            <a:endParaRPr lang="ro-RO" sz="1000" dirty="0"/>
          </a:p>
        </p:txBody>
      </p:sp>
      <p:sp>
        <p:nvSpPr>
          <p:cNvPr id="107" name="CasetăText 106"/>
          <p:cNvSpPr txBox="1"/>
          <p:nvPr/>
        </p:nvSpPr>
        <p:spPr>
          <a:xfrm>
            <a:off x="5143504" y="5286388"/>
            <a:ext cx="1000132" cy="246221"/>
          </a:xfrm>
          <a:prstGeom prst="rect">
            <a:avLst/>
          </a:prstGeom>
          <a:noFill/>
        </p:spPr>
        <p:txBody>
          <a:bodyPr wrap="square" rtlCol="0">
            <a:spAutoFit/>
          </a:bodyPr>
          <a:lstStyle/>
          <a:p>
            <a:r>
              <a:rPr lang="ro-RO" sz="1000" dirty="0" smtClean="0"/>
              <a:t>Primăria</a:t>
            </a:r>
            <a:endParaRPr lang="ro-RO" sz="1000" dirty="0"/>
          </a:p>
        </p:txBody>
      </p:sp>
      <p:sp>
        <p:nvSpPr>
          <p:cNvPr id="109" name="CasetăText 108"/>
          <p:cNvSpPr txBox="1"/>
          <p:nvPr/>
        </p:nvSpPr>
        <p:spPr>
          <a:xfrm>
            <a:off x="1714480" y="6143644"/>
            <a:ext cx="1000132" cy="553998"/>
          </a:xfrm>
          <a:prstGeom prst="rect">
            <a:avLst/>
          </a:prstGeom>
          <a:noFill/>
        </p:spPr>
        <p:txBody>
          <a:bodyPr wrap="square" rtlCol="0">
            <a:spAutoFit/>
          </a:bodyPr>
          <a:lstStyle/>
          <a:p>
            <a:r>
              <a:rPr lang="ro-RO" sz="1000" dirty="0" smtClean="0"/>
              <a:t>Biserica Monument istoric</a:t>
            </a:r>
            <a:endParaRPr lang="ro-RO" sz="1000" dirty="0"/>
          </a:p>
        </p:txBody>
      </p:sp>
      <p:sp>
        <p:nvSpPr>
          <p:cNvPr id="110" name="CasetăText 109"/>
          <p:cNvSpPr txBox="1"/>
          <p:nvPr/>
        </p:nvSpPr>
        <p:spPr>
          <a:xfrm>
            <a:off x="4214810" y="4286256"/>
            <a:ext cx="642942" cy="246221"/>
          </a:xfrm>
          <a:prstGeom prst="rect">
            <a:avLst/>
          </a:prstGeom>
          <a:noFill/>
        </p:spPr>
        <p:txBody>
          <a:bodyPr wrap="square" rtlCol="0">
            <a:spAutoFit/>
          </a:bodyPr>
          <a:lstStyle/>
          <a:p>
            <a:r>
              <a:rPr lang="ro-RO" sz="1000" dirty="0" smtClean="0"/>
              <a:t>Biserica </a:t>
            </a:r>
            <a:endParaRPr lang="ro-RO" sz="1000" dirty="0"/>
          </a:p>
        </p:txBody>
      </p:sp>
      <p:sp>
        <p:nvSpPr>
          <p:cNvPr id="111" name="CasetăText 110"/>
          <p:cNvSpPr txBox="1"/>
          <p:nvPr/>
        </p:nvSpPr>
        <p:spPr>
          <a:xfrm>
            <a:off x="1928794" y="2357430"/>
            <a:ext cx="642942" cy="400110"/>
          </a:xfrm>
          <a:prstGeom prst="rect">
            <a:avLst/>
          </a:prstGeom>
          <a:noFill/>
        </p:spPr>
        <p:txBody>
          <a:bodyPr wrap="square" rtlCol="0">
            <a:spAutoFit/>
          </a:bodyPr>
          <a:lstStyle/>
          <a:p>
            <a:r>
              <a:rPr lang="ro-RO" sz="1000" dirty="0" smtClean="0"/>
              <a:t>Peștera Muierii</a:t>
            </a:r>
            <a:endParaRPr lang="ro-RO" sz="1000" dirty="0"/>
          </a:p>
        </p:txBody>
      </p:sp>
      <p:sp>
        <p:nvSpPr>
          <p:cNvPr id="112" name="CasetăText 111"/>
          <p:cNvSpPr txBox="1"/>
          <p:nvPr/>
        </p:nvSpPr>
        <p:spPr>
          <a:xfrm>
            <a:off x="3214678" y="2714620"/>
            <a:ext cx="1000132" cy="246221"/>
          </a:xfrm>
          <a:prstGeom prst="rect">
            <a:avLst/>
          </a:prstGeom>
          <a:noFill/>
        </p:spPr>
        <p:txBody>
          <a:bodyPr wrap="square" rtlCol="0">
            <a:spAutoFit/>
          </a:bodyPr>
          <a:lstStyle/>
          <a:p>
            <a:r>
              <a:rPr lang="ro-RO" sz="1000" dirty="0" smtClean="0"/>
              <a:t>Baia de Fier</a:t>
            </a:r>
            <a:endParaRPr lang="ro-RO" sz="1000" dirty="0"/>
          </a:p>
        </p:txBody>
      </p:sp>
      <p:sp>
        <p:nvSpPr>
          <p:cNvPr id="114" name="CasetăText 113"/>
          <p:cNvSpPr txBox="1"/>
          <p:nvPr/>
        </p:nvSpPr>
        <p:spPr>
          <a:xfrm>
            <a:off x="4572000" y="1714488"/>
            <a:ext cx="1000132" cy="400110"/>
          </a:xfrm>
          <a:prstGeom prst="rect">
            <a:avLst/>
          </a:prstGeom>
          <a:noFill/>
        </p:spPr>
        <p:txBody>
          <a:bodyPr wrap="square" rtlCol="0">
            <a:spAutoFit/>
          </a:bodyPr>
          <a:lstStyle/>
          <a:p>
            <a:r>
              <a:rPr lang="ro-RO" sz="1000" dirty="0" smtClean="0"/>
              <a:t>Mânăstirea Polovragi</a:t>
            </a:r>
            <a:endParaRPr lang="ro-RO" sz="1000" dirty="0"/>
          </a:p>
        </p:txBody>
      </p:sp>
      <p:sp>
        <p:nvSpPr>
          <p:cNvPr id="115" name="CasetăText 114"/>
          <p:cNvSpPr txBox="1"/>
          <p:nvPr/>
        </p:nvSpPr>
        <p:spPr>
          <a:xfrm>
            <a:off x="5643570" y="1357298"/>
            <a:ext cx="1000132" cy="400110"/>
          </a:xfrm>
          <a:prstGeom prst="rect">
            <a:avLst/>
          </a:prstGeom>
          <a:noFill/>
        </p:spPr>
        <p:txBody>
          <a:bodyPr wrap="square" rtlCol="0">
            <a:spAutoFit/>
          </a:bodyPr>
          <a:lstStyle/>
          <a:p>
            <a:r>
              <a:rPr lang="ro-RO" sz="1000" dirty="0" smtClean="0"/>
              <a:t>Peștera Polovragi</a:t>
            </a:r>
            <a:endParaRPr lang="ro-RO" sz="1000" dirty="0"/>
          </a:p>
        </p:txBody>
      </p:sp>
      <p:sp>
        <p:nvSpPr>
          <p:cNvPr id="118" name="CasetăText 117"/>
          <p:cNvSpPr txBox="1"/>
          <p:nvPr/>
        </p:nvSpPr>
        <p:spPr>
          <a:xfrm>
            <a:off x="8072462" y="1500174"/>
            <a:ext cx="338554" cy="928694"/>
          </a:xfrm>
          <a:prstGeom prst="rect">
            <a:avLst/>
          </a:prstGeom>
          <a:noFill/>
        </p:spPr>
        <p:txBody>
          <a:bodyPr vert="vert270" wrap="square" rtlCol="0">
            <a:spAutoFit/>
          </a:bodyPr>
          <a:lstStyle/>
          <a:p>
            <a:r>
              <a:rPr lang="ro-RO" sz="1000" dirty="0" smtClean="0"/>
              <a:t>Spre Horezu</a:t>
            </a:r>
            <a:endParaRPr lang="ro-RO" sz="1000" dirty="0"/>
          </a:p>
        </p:txBody>
      </p:sp>
      <p:sp>
        <p:nvSpPr>
          <p:cNvPr id="121" name="CasetăText 120"/>
          <p:cNvSpPr txBox="1"/>
          <p:nvPr/>
        </p:nvSpPr>
        <p:spPr>
          <a:xfrm rot="10476974">
            <a:off x="8543911" y="4442966"/>
            <a:ext cx="338554" cy="928694"/>
          </a:xfrm>
          <a:prstGeom prst="rect">
            <a:avLst/>
          </a:prstGeom>
          <a:noFill/>
        </p:spPr>
        <p:txBody>
          <a:bodyPr vert="vert270" wrap="square" rtlCol="0">
            <a:spAutoFit/>
          </a:bodyPr>
          <a:lstStyle/>
          <a:p>
            <a:r>
              <a:rPr lang="ro-RO" sz="1000" dirty="0" smtClean="0"/>
              <a:t>Spre Tg-Jiu</a:t>
            </a:r>
            <a:endParaRPr lang="ro-RO" sz="1000" dirty="0"/>
          </a:p>
        </p:txBody>
      </p:sp>
      <p:sp>
        <p:nvSpPr>
          <p:cNvPr id="122" name="CasetăText 121"/>
          <p:cNvSpPr txBox="1"/>
          <p:nvPr/>
        </p:nvSpPr>
        <p:spPr>
          <a:xfrm>
            <a:off x="428596" y="3643314"/>
            <a:ext cx="785818" cy="400110"/>
          </a:xfrm>
          <a:prstGeom prst="rect">
            <a:avLst/>
          </a:prstGeom>
          <a:noFill/>
        </p:spPr>
        <p:txBody>
          <a:bodyPr wrap="square" rtlCol="0">
            <a:spAutoFit/>
          </a:bodyPr>
          <a:lstStyle/>
          <a:p>
            <a:r>
              <a:rPr lang="ro-RO" sz="1000" dirty="0" smtClean="0"/>
              <a:t>Stațiunea Rânca</a:t>
            </a:r>
            <a:endParaRPr lang="ro-RO" sz="1000" dirty="0"/>
          </a:p>
        </p:txBody>
      </p:sp>
      <p:sp>
        <p:nvSpPr>
          <p:cNvPr id="135" name="CasetăText 134"/>
          <p:cNvSpPr txBox="1"/>
          <p:nvPr/>
        </p:nvSpPr>
        <p:spPr>
          <a:xfrm rot="9056250">
            <a:off x="8000483" y="6057943"/>
            <a:ext cx="338554" cy="928694"/>
          </a:xfrm>
          <a:prstGeom prst="rect">
            <a:avLst/>
          </a:prstGeom>
          <a:noFill/>
        </p:spPr>
        <p:txBody>
          <a:bodyPr vert="vert270" wrap="square" rtlCol="0">
            <a:spAutoFit/>
          </a:bodyPr>
          <a:lstStyle/>
          <a:p>
            <a:r>
              <a:rPr lang="ro-RO" sz="1000" dirty="0" smtClean="0"/>
              <a:t>Spre Tg-Jiu</a:t>
            </a:r>
            <a:endParaRPr lang="ro-RO" sz="1000" dirty="0"/>
          </a:p>
        </p:txBody>
      </p:sp>
      <p:sp>
        <p:nvSpPr>
          <p:cNvPr id="136" name="CasetăText 135"/>
          <p:cNvSpPr txBox="1"/>
          <p:nvPr/>
        </p:nvSpPr>
        <p:spPr>
          <a:xfrm>
            <a:off x="4071934" y="5214950"/>
            <a:ext cx="1000132" cy="400110"/>
          </a:xfrm>
          <a:prstGeom prst="rect">
            <a:avLst/>
          </a:prstGeom>
          <a:noFill/>
        </p:spPr>
        <p:txBody>
          <a:bodyPr wrap="square" rtlCol="0">
            <a:spAutoFit/>
          </a:bodyPr>
          <a:lstStyle/>
          <a:p>
            <a:r>
              <a:rPr lang="ro-RO" sz="1000" dirty="0" smtClean="0"/>
              <a:t>Centrul Orașului</a:t>
            </a:r>
            <a:endParaRPr lang="ro-RO" sz="1000" dirty="0"/>
          </a:p>
        </p:txBody>
      </p:sp>
      <p:sp>
        <p:nvSpPr>
          <p:cNvPr id="73" name="CasetăText 72"/>
          <p:cNvSpPr txBox="1"/>
          <p:nvPr/>
        </p:nvSpPr>
        <p:spPr>
          <a:xfrm>
            <a:off x="2357422" y="3571876"/>
            <a:ext cx="857256" cy="246221"/>
          </a:xfrm>
          <a:prstGeom prst="rect">
            <a:avLst/>
          </a:prstGeom>
          <a:noFill/>
        </p:spPr>
        <p:txBody>
          <a:bodyPr wrap="square" rtlCol="0">
            <a:spAutoFit/>
          </a:bodyPr>
          <a:lstStyle/>
          <a:p>
            <a:r>
              <a:rPr lang="ro-RO" sz="1000" dirty="0" smtClean="0"/>
              <a:t>Cernădia</a:t>
            </a:r>
            <a:endParaRPr lang="ro-RO" sz="1000" dirty="0"/>
          </a:p>
        </p:txBody>
      </p:sp>
      <p:sp>
        <p:nvSpPr>
          <p:cNvPr id="75" name="CasetăText 74"/>
          <p:cNvSpPr txBox="1"/>
          <p:nvPr/>
        </p:nvSpPr>
        <p:spPr>
          <a:xfrm>
            <a:off x="7500958" y="4357694"/>
            <a:ext cx="642942" cy="246221"/>
          </a:xfrm>
          <a:prstGeom prst="rect">
            <a:avLst/>
          </a:prstGeom>
          <a:noFill/>
        </p:spPr>
        <p:txBody>
          <a:bodyPr wrap="square" rtlCol="0">
            <a:spAutoFit/>
          </a:bodyPr>
          <a:lstStyle/>
          <a:p>
            <a:r>
              <a:rPr lang="ro-RO" sz="1000" dirty="0" err="1" smtClean="0"/>
              <a:t>Siteşti</a:t>
            </a:r>
            <a:endParaRPr lang="ro-RO" sz="1000" dirty="0"/>
          </a:p>
        </p:txBody>
      </p:sp>
      <p:sp>
        <p:nvSpPr>
          <p:cNvPr id="77" name="Oval 76"/>
          <p:cNvSpPr/>
          <p:nvPr/>
        </p:nvSpPr>
        <p:spPr>
          <a:xfrm>
            <a:off x="8358214"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78" name="Oval 77"/>
          <p:cNvSpPr/>
          <p:nvPr/>
        </p:nvSpPr>
        <p:spPr>
          <a:xfrm>
            <a:off x="8358214" y="342900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79" name="CasetăText 78"/>
          <p:cNvSpPr txBox="1"/>
          <p:nvPr/>
        </p:nvSpPr>
        <p:spPr>
          <a:xfrm>
            <a:off x="7715272" y="3857628"/>
            <a:ext cx="857256" cy="246221"/>
          </a:xfrm>
          <a:prstGeom prst="rect">
            <a:avLst/>
          </a:prstGeom>
          <a:noFill/>
        </p:spPr>
        <p:txBody>
          <a:bodyPr wrap="square" rtlCol="0">
            <a:spAutoFit/>
          </a:bodyPr>
          <a:lstStyle/>
          <a:p>
            <a:r>
              <a:rPr lang="ro-RO" sz="1000" dirty="0" smtClean="0"/>
              <a:t>Bumbeşti</a:t>
            </a:r>
            <a:endParaRPr lang="ro-RO" sz="1000" dirty="0"/>
          </a:p>
        </p:txBody>
      </p:sp>
      <p:sp>
        <p:nvSpPr>
          <p:cNvPr id="81" name="CasetăText 80"/>
          <p:cNvSpPr txBox="1"/>
          <p:nvPr/>
        </p:nvSpPr>
        <p:spPr>
          <a:xfrm>
            <a:off x="7786710" y="3214686"/>
            <a:ext cx="642942" cy="246221"/>
          </a:xfrm>
          <a:prstGeom prst="rect">
            <a:avLst/>
          </a:prstGeom>
          <a:noFill/>
        </p:spPr>
        <p:txBody>
          <a:bodyPr wrap="square" rtlCol="0">
            <a:spAutoFit/>
          </a:bodyPr>
          <a:lstStyle/>
          <a:p>
            <a:r>
              <a:rPr lang="ro-RO" sz="1000" dirty="0" smtClean="0"/>
              <a:t>Poenari </a:t>
            </a:r>
            <a:endParaRPr lang="ro-RO" sz="1000" dirty="0"/>
          </a:p>
        </p:txBody>
      </p:sp>
      <p:sp>
        <p:nvSpPr>
          <p:cNvPr id="83" name="CasetăText 82"/>
          <p:cNvSpPr txBox="1"/>
          <p:nvPr/>
        </p:nvSpPr>
        <p:spPr>
          <a:xfrm>
            <a:off x="7572396" y="2643182"/>
            <a:ext cx="785818" cy="246221"/>
          </a:xfrm>
          <a:prstGeom prst="rect">
            <a:avLst/>
          </a:prstGeom>
          <a:noFill/>
        </p:spPr>
        <p:txBody>
          <a:bodyPr wrap="square" rtlCol="0">
            <a:spAutoFit/>
          </a:bodyPr>
          <a:lstStyle/>
          <a:p>
            <a:r>
              <a:rPr lang="ro-RO" sz="1000" dirty="0" smtClean="0"/>
              <a:t>Polovragi</a:t>
            </a:r>
            <a:endParaRPr lang="ro-RO" sz="1000" dirty="0"/>
          </a:p>
        </p:txBody>
      </p:sp>
      <p:cxnSp>
        <p:nvCxnSpPr>
          <p:cNvPr id="126" name="Conector drept 125"/>
          <p:cNvCxnSpPr>
            <a:endCxn id="29" idx="3"/>
          </p:cNvCxnSpPr>
          <p:nvPr/>
        </p:nvCxnSpPr>
        <p:spPr>
          <a:xfrm rot="10800000">
            <a:off x="2214546" y="6107926"/>
            <a:ext cx="3000396" cy="10874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4" name="Formă liberă 133"/>
          <p:cNvSpPr/>
          <p:nvPr/>
        </p:nvSpPr>
        <p:spPr>
          <a:xfrm>
            <a:off x="1458686" y="5700156"/>
            <a:ext cx="512618" cy="391886"/>
          </a:xfrm>
          <a:custGeom>
            <a:avLst/>
            <a:gdLst>
              <a:gd name="connsiteX0" fmla="*/ 512618 w 512618"/>
              <a:gd name="connsiteY0" fmla="*/ 391886 h 391886"/>
              <a:gd name="connsiteX1" fmla="*/ 61356 w 512618"/>
              <a:gd name="connsiteY1" fmla="*/ 296883 h 391886"/>
              <a:gd name="connsiteX2" fmla="*/ 144483 w 512618"/>
              <a:gd name="connsiteY2" fmla="*/ 0 h 391886"/>
              <a:gd name="connsiteX3" fmla="*/ 144483 w 512618"/>
              <a:gd name="connsiteY3" fmla="*/ 0 h 391886"/>
            </a:gdLst>
            <a:ahLst/>
            <a:cxnLst>
              <a:cxn ang="0">
                <a:pos x="connsiteX0" y="connsiteY0"/>
              </a:cxn>
              <a:cxn ang="0">
                <a:pos x="connsiteX1" y="connsiteY1"/>
              </a:cxn>
              <a:cxn ang="0">
                <a:pos x="connsiteX2" y="connsiteY2"/>
              </a:cxn>
              <a:cxn ang="0">
                <a:pos x="connsiteX3" y="connsiteY3"/>
              </a:cxn>
            </a:cxnLst>
            <a:rect l="l" t="t" r="r" b="b"/>
            <a:pathLst>
              <a:path w="512618" h="391886">
                <a:moveTo>
                  <a:pt x="512618" y="391886"/>
                </a:moveTo>
                <a:cubicBezTo>
                  <a:pt x="317665" y="377041"/>
                  <a:pt x="122712" y="362197"/>
                  <a:pt x="61356" y="296883"/>
                </a:cubicBezTo>
                <a:cubicBezTo>
                  <a:pt x="0" y="231569"/>
                  <a:pt x="144483" y="0"/>
                  <a:pt x="144483" y="0"/>
                </a:cubicBezTo>
                <a:lnTo>
                  <a:pt x="144483"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8" name="Conector drept 137"/>
          <p:cNvCxnSpPr>
            <a:stCxn id="134" idx="2"/>
          </p:cNvCxnSpPr>
          <p:nvPr/>
        </p:nvCxnSpPr>
        <p:spPr>
          <a:xfrm flipV="1">
            <a:off x="1603169" y="5429264"/>
            <a:ext cx="1540071" cy="27089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54" name="CasetăText 153"/>
          <p:cNvSpPr txBox="1"/>
          <p:nvPr/>
        </p:nvSpPr>
        <p:spPr>
          <a:xfrm rot="2620311">
            <a:off x="6071977" y="6290723"/>
            <a:ext cx="1000132" cy="400110"/>
          </a:xfrm>
          <a:prstGeom prst="rect">
            <a:avLst/>
          </a:prstGeom>
          <a:noFill/>
        </p:spPr>
        <p:txBody>
          <a:bodyPr wrap="square" rtlCol="0">
            <a:spAutoFit/>
          </a:bodyPr>
          <a:lstStyle/>
          <a:p>
            <a:pPr algn="ctr"/>
            <a:r>
              <a:rPr lang="ro-RO" sz="1000" dirty="0" smtClean="0"/>
              <a:t>Spre Bumbeşti-Jiu</a:t>
            </a:r>
            <a:endParaRPr lang="ro-RO" sz="1000" dirty="0"/>
          </a:p>
        </p:txBody>
      </p:sp>
      <p:sp>
        <p:nvSpPr>
          <p:cNvPr id="156" name="CasetăText 155"/>
          <p:cNvSpPr txBox="1"/>
          <p:nvPr/>
        </p:nvSpPr>
        <p:spPr>
          <a:xfrm>
            <a:off x="7072330" y="5429264"/>
            <a:ext cx="1000132" cy="246221"/>
          </a:xfrm>
          <a:prstGeom prst="rect">
            <a:avLst/>
          </a:prstGeom>
          <a:noFill/>
        </p:spPr>
        <p:txBody>
          <a:bodyPr wrap="square" rtlCol="0">
            <a:spAutoFit/>
          </a:bodyPr>
          <a:lstStyle/>
          <a:p>
            <a:r>
              <a:rPr lang="ro-RO" sz="1000" dirty="0" smtClean="0"/>
              <a:t>3000 m</a:t>
            </a:r>
            <a:endParaRPr lang="ro-RO" sz="1000" dirty="0"/>
          </a:p>
        </p:txBody>
      </p:sp>
      <p:sp>
        <p:nvSpPr>
          <p:cNvPr id="157" name="CasetăText 156"/>
          <p:cNvSpPr txBox="1"/>
          <p:nvPr/>
        </p:nvSpPr>
        <p:spPr>
          <a:xfrm rot="176162">
            <a:off x="2934575" y="5954782"/>
            <a:ext cx="1000132" cy="246221"/>
          </a:xfrm>
          <a:prstGeom prst="rect">
            <a:avLst/>
          </a:prstGeom>
          <a:noFill/>
        </p:spPr>
        <p:txBody>
          <a:bodyPr wrap="square" rtlCol="0">
            <a:spAutoFit/>
          </a:bodyPr>
          <a:lstStyle/>
          <a:p>
            <a:r>
              <a:rPr lang="ro-RO" sz="1000" dirty="0" smtClean="0"/>
              <a:t>1300 m</a:t>
            </a:r>
            <a:endParaRPr lang="ro-RO" sz="1000" dirty="0"/>
          </a:p>
        </p:txBody>
      </p:sp>
      <p:sp>
        <p:nvSpPr>
          <p:cNvPr id="158" name="CasetăText 157"/>
          <p:cNvSpPr txBox="1"/>
          <p:nvPr/>
        </p:nvSpPr>
        <p:spPr>
          <a:xfrm>
            <a:off x="614363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59" name="CasetăText 158"/>
          <p:cNvSpPr txBox="1"/>
          <p:nvPr/>
        </p:nvSpPr>
        <p:spPr>
          <a:xfrm>
            <a:off x="542925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0" name="CasetăText 159"/>
          <p:cNvSpPr txBox="1"/>
          <p:nvPr/>
        </p:nvSpPr>
        <p:spPr>
          <a:xfrm>
            <a:off x="471487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1" name="CasetăText 160"/>
          <p:cNvSpPr txBox="1"/>
          <p:nvPr/>
        </p:nvSpPr>
        <p:spPr>
          <a:xfrm>
            <a:off x="5429256" y="6000768"/>
            <a:ext cx="571504" cy="246221"/>
          </a:xfrm>
          <a:prstGeom prst="rect">
            <a:avLst/>
          </a:prstGeom>
          <a:noFill/>
        </p:spPr>
        <p:txBody>
          <a:bodyPr wrap="square" rtlCol="0">
            <a:spAutoFit/>
          </a:bodyPr>
          <a:lstStyle/>
          <a:p>
            <a:r>
              <a:rPr lang="ro-RO" sz="1000" dirty="0" smtClean="0"/>
              <a:t>150 m</a:t>
            </a:r>
            <a:endParaRPr lang="ro-RO" sz="1000" dirty="0"/>
          </a:p>
        </p:txBody>
      </p:sp>
      <p:sp>
        <p:nvSpPr>
          <p:cNvPr id="162" name="CasetăText 161"/>
          <p:cNvSpPr txBox="1"/>
          <p:nvPr/>
        </p:nvSpPr>
        <p:spPr>
          <a:xfrm>
            <a:off x="4643438" y="6000768"/>
            <a:ext cx="571504" cy="246221"/>
          </a:xfrm>
          <a:prstGeom prst="rect">
            <a:avLst/>
          </a:prstGeom>
          <a:noFill/>
        </p:spPr>
        <p:txBody>
          <a:bodyPr wrap="square" rtlCol="0">
            <a:spAutoFit/>
          </a:bodyPr>
          <a:lstStyle/>
          <a:p>
            <a:r>
              <a:rPr lang="ro-RO" sz="1000" dirty="0" smtClean="0"/>
              <a:t>200 m</a:t>
            </a:r>
            <a:endParaRPr lang="ro-RO" sz="1000" dirty="0"/>
          </a:p>
        </p:txBody>
      </p:sp>
      <p:sp>
        <p:nvSpPr>
          <p:cNvPr id="163" name="CasetăText 162"/>
          <p:cNvSpPr txBox="1"/>
          <p:nvPr/>
        </p:nvSpPr>
        <p:spPr>
          <a:xfrm rot="16200000">
            <a:off x="5623805" y="5734781"/>
            <a:ext cx="571504" cy="246221"/>
          </a:xfrm>
          <a:prstGeom prst="rect">
            <a:avLst/>
          </a:prstGeom>
          <a:noFill/>
        </p:spPr>
        <p:txBody>
          <a:bodyPr wrap="square" rtlCol="0">
            <a:spAutoFit/>
          </a:bodyPr>
          <a:lstStyle/>
          <a:p>
            <a:r>
              <a:rPr lang="ro-RO" sz="1000" dirty="0" smtClean="0"/>
              <a:t>200 m</a:t>
            </a:r>
            <a:endParaRPr lang="ro-RO" sz="1000" dirty="0"/>
          </a:p>
        </p:txBody>
      </p:sp>
      <p:sp>
        <p:nvSpPr>
          <p:cNvPr id="166" name="CasetăText 165"/>
          <p:cNvSpPr txBox="1"/>
          <p:nvPr/>
        </p:nvSpPr>
        <p:spPr>
          <a:xfrm rot="16200000">
            <a:off x="490942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7" name="CasetăText 166"/>
          <p:cNvSpPr txBox="1"/>
          <p:nvPr/>
        </p:nvSpPr>
        <p:spPr>
          <a:xfrm rot="16200000">
            <a:off x="419504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8" name="CasetăText 167"/>
          <p:cNvSpPr txBox="1"/>
          <p:nvPr/>
        </p:nvSpPr>
        <p:spPr>
          <a:xfrm rot="15330151">
            <a:off x="1190824" y="5899378"/>
            <a:ext cx="571504" cy="246221"/>
          </a:xfrm>
          <a:prstGeom prst="rect">
            <a:avLst/>
          </a:prstGeom>
          <a:noFill/>
        </p:spPr>
        <p:txBody>
          <a:bodyPr wrap="square" rtlCol="0">
            <a:spAutoFit/>
          </a:bodyPr>
          <a:lstStyle/>
          <a:p>
            <a:r>
              <a:rPr lang="ro-RO" sz="1000" dirty="0" smtClean="0"/>
              <a:t>200 m</a:t>
            </a:r>
            <a:endParaRPr lang="ro-RO" sz="1000" dirty="0"/>
          </a:p>
        </p:txBody>
      </p:sp>
      <p:sp>
        <p:nvSpPr>
          <p:cNvPr id="169" name="CasetăText 168"/>
          <p:cNvSpPr txBox="1"/>
          <p:nvPr/>
        </p:nvSpPr>
        <p:spPr>
          <a:xfrm rot="21025098">
            <a:off x="1658334" y="5418170"/>
            <a:ext cx="745690" cy="246221"/>
          </a:xfrm>
          <a:prstGeom prst="rect">
            <a:avLst/>
          </a:prstGeom>
          <a:noFill/>
        </p:spPr>
        <p:txBody>
          <a:bodyPr wrap="square" rtlCol="0">
            <a:spAutoFit/>
          </a:bodyPr>
          <a:lstStyle/>
          <a:p>
            <a:r>
              <a:rPr lang="ro-RO" sz="1000" dirty="0" smtClean="0"/>
              <a:t>1000 m</a:t>
            </a:r>
            <a:endParaRPr lang="ro-RO" sz="1000" dirty="0"/>
          </a:p>
        </p:txBody>
      </p:sp>
      <p:sp>
        <p:nvSpPr>
          <p:cNvPr id="170" name="CasetăText 169"/>
          <p:cNvSpPr txBox="1"/>
          <p:nvPr/>
        </p:nvSpPr>
        <p:spPr>
          <a:xfrm rot="2023394">
            <a:off x="432944" y="5048208"/>
            <a:ext cx="760699" cy="246221"/>
          </a:xfrm>
          <a:prstGeom prst="rect">
            <a:avLst/>
          </a:prstGeom>
          <a:noFill/>
        </p:spPr>
        <p:txBody>
          <a:bodyPr wrap="square" rtlCol="0">
            <a:spAutoFit/>
          </a:bodyPr>
          <a:lstStyle/>
          <a:p>
            <a:r>
              <a:rPr lang="ro-RO" sz="1000" dirty="0" smtClean="0"/>
              <a:t>30000 m</a:t>
            </a:r>
            <a:endParaRPr lang="ro-RO" sz="1000" dirty="0"/>
          </a:p>
        </p:txBody>
      </p:sp>
      <p:sp>
        <p:nvSpPr>
          <p:cNvPr id="171" name="CasetăText 170"/>
          <p:cNvSpPr txBox="1"/>
          <p:nvPr/>
        </p:nvSpPr>
        <p:spPr>
          <a:xfrm rot="404041">
            <a:off x="1369047" y="3973764"/>
            <a:ext cx="776855" cy="246221"/>
          </a:xfrm>
          <a:prstGeom prst="rect">
            <a:avLst/>
          </a:prstGeom>
          <a:noFill/>
        </p:spPr>
        <p:txBody>
          <a:bodyPr wrap="square" rtlCol="0">
            <a:spAutoFit/>
          </a:bodyPr>
          <a:lstStyle/>
          <a:p>
            <a:r>
              <a:rPr lang="ro-RO" sz="1000" dirty="0" smtClean="0"/>
              <a:t>1600 m</a:t>
            </a:r>
            <a:endParaRPr lang="ro-RO" sz="1000" dirty="0"/>
          </a:p>
        </p:txBody>
      </p:sp>
      <p:sp>
        <p:nvSpPr>
          <p:cNvPr id="173" name="CasetăText 172"/>
          <p:cNvSpPr txBox="1"/>
          <p:nvPr/>
        </p:nvSpPr>
        <p:spPr>
          <a:xfrm rot="616479">
            <a:off x="3303492" y="5263945"/>
            <a:ext cx="571504" cy="246221"/>
          </a:xfrm>
          <a:prstGeom prst="rect">
            <a:avLst/>
          </a:prstGeom>
          <a:noFill/>
        </p:spPr>
        <p:txBody>
          <a:bodyPr wrap="square" rtlCol="0">
            <a:spAutoFit/>
          </a:bodyPr>
          <a:lstStyle/>
          <a:p>
            <a:r>
              <a:rPr lang="ro-RO" sz="1000" dirty="0" smtClean="0"/>
              <a:t>300 m</a:t>
            </a:r>
            <a:endParaRPr lang="ro-RO" sz="1000" dirty="0"/>
          </a:p>
        </p:txBody>
      </p:sp>
      <p:sp>
        <p:nvSpPr>
          <p:cNvPr id="174" name="CasetăText 173"/>
          <p:cNvSpPr txBox="1"/>
          <p:nvPr/>
        </p:nvSpPr>
        <p:spPr>
          <a:xfrm rot="17972201">
            <a:off x="2343538" y="4178153"/>
            <a:ext cx="682218" cy="246221"/>
          </a:xfrm>
          <a:prstGeom prst="rect">
            <a:avLst/>
          </a:prstGeom>
          <a:noFill/>
        </p:spPr>
        <p:txBody>
          <a:bodyPr wrap="square" rtlCol="0">
            <a:spAutoFit/>
          </a:bodyPr>
          <a:lstStyle/>
          <a:p>
            <a:r>
              <a:rPr lang="ro-RO" sz="1000" dirty="0" smtClean="0"/>
              <a:t>6000 m</a:t>
            </a:r>
            <a:endParaRPr lang="ro-RO" sz="1000" dirty="0"/>
          </a:p>
        </p:txBody>
      </p:sp>
      <p:sp>
        <p:nvSpPr>
          <p:cNvPr id="175" name="CasetăText 174"/>
          <p:cNvSpPr txBox="1"/>
          <p:nvPr/>
        </p:nvSpPr>
        <p:spPr>
          <a:xfrm rot="18633171">
            <a:off x="3051123" y="3205360"/>
            <a:ext cx="652952" cy="246221"/>
          </a:xfrm>
          <a:prstGeom prst="rect">
            <a:avLst/>
          </a:prstGeom>
          <a:noFill/>
        </p:spPr>
        <p:txBody>
          <a:bodyPr wrap="square" rtlCol="0">
            <a:spAutoFit/>
          </a:bodyPr>
          <a:lstStyle/>
          <a:p>
            <a:r>
              <a:rPr lang="ro-RO" sz="1000" dirty="0" smtClean="0"/>
              <a:t>3000 m</a:t>
            </a:r>
            <a:endParaRPr lang="ro-RO" sz="1000" dirty="0"/>
          </a:p>
        </p:txBody>
      </p:sp>
      <p:sp>
        <p:nvSpPr>
          <p:cNvPr id="176" name="CasetăText 175"/>
          <p:cNvSpPr txBox="1"/>
          <p:nvPr/>
        </p:nvSpPr>
        <p:spPr>
          <a:xfrm rot="421413">
            <a:off x="5155614" y="2975973"/>
            <a:ext cx="784482" cy="246221"/>
          </a:xfrm>
          <a:prstGeom prst="rect">
            <a:avLst/>
          </a:prstGeom>
          <a:noFill/>
        </p:spPr>
        <p:txBody>
          <a:bodyPr wrap="square" rtlCol="0">
            <a:spAutoFit/>
          </a:bodyPr>
          <a:lstStyle/>
          <a:p>
            <a:r>
              <a:rPr lang="ro-RO" sz="1000" dirty="0" smtClean="0"/>
              <a:t>6000 m</a:t>
            </a:r>
            <a:endParaRPr lang="ro-RO" sz="1000" dirty="0"/>
          </a:p>
        </p:txBody>
      </p:sp>
      <p:sp>
        <p:nvSpPr>
          <p:cNvPr id="177" name="CasetăText 176"/>
          <p:cNvSpPr txBox="1"/>
          <p:nvPr/>
        </p:nvSpPr>
        <p:spPr>
          <a:xfrm>
            <a:off x="6000760" y="4429132"/>
            <a:ext cx="714380" cy="246221"/>
          </a:xfrm>
          <a:prstGeom prst="rect">
            <a:avLst/>
          </a:prstGeom>
          <a:noFill/>
        </p:spPr>
        <p:txBody>
          <a:bodyPr wrap="square" rtlCol="0">
            <a:spAutoFit/>
          </a:bodyPr>
          <a:lstStyle/>
          <a:p>
            <a:r>
              <a:rPr lang="ro-RO" sz="1000" dirty="0" smtClean="0"/>
              <a:t>3200 m</a:t>
            </a:r>
            <a:endParaRPr lang="ro-RO" sz="1000" dirty="0"/>
          </a:p>
        </p:txBody>
      </p:sp>
      <p:sp>
        <p:nvSpPr>
          <p:cNvPr id="178" name="CasetăText 177"/>
          <p:cNvSpPr txBox="1"/>
          <p:nvPr/>
        </p:nvSpPr>
        <p:spPr>
          <a:xfrm rot="19623574">
            <a:off x="4084664" y="2378131"/>
            <a:ext cx="674439" cy="246221"/>
          </a:xfrm>
          <a:prstGeom prst="rect">
            <a:avLst/>
          </a:prstGeom>
          <a:noFill/>
        </p:spPr>
        <p:txBody>
          <a:bodyPr wrap="square" rtlCol="0">
            <a:spAutoFit/>
          </a:bodyPr>
          <a:lstStyle/>
          <a:p>
            <a:r>
              <a:rPr lang="ro-RO" sz="1000" dirty="0" smtClean="0"/>
              <a:t>7000 m</a:t>
            </a:r>
            <a:endParaRPr lang="ro-RO" sz="1000" dirty="0"/>
          </a:p>
        </p:txBody>
      </p:sp>
      <p:sp>
        <p:nvSpPr>
          <p:cNvPr id="182" name="CasetăText 181"/>
          <p:cNvSpPr txBox="1"/>
          <p:nvPr/>
        </p:nvSpPr>
        <p:spPr>
          <a:xfrm>
            <a:off x="5500694" y="1857364"/>
            <a:ext cx="571504" cy="246221"/>
          </a:xfrm>
          <a:prstGeom prst="rect">
            <a:avLst/>
          </a:prstGeom>
          <a:noFill/>
        </p:spPr>
        <p:txBody>
          <a:bodyPr wrap="square" rtlCol="0">
            <a:spAutoFit/>
          </a:bodyPr>
          <a:lstStyle/>
          <a:p>
            <a:r>
              <a:rPr lang="ro-RO" sz="1000" dirty="0" smtClean="0"/>
              <a:t>100 m</a:t>
            </a:r>
            <a:endParaRPr lang="ro-RO" sz="1000" dirty="0"/>
          </a:p>
        </p:txBody>
      </p:sp>
      <p:sp>
        <p:nvSpPr>
          <p:cNvPr id="183" name="CasetăText 182"/>
          <p:cNvSpPr txBox="1"/>
          <p:nvPr/>
        </p:nvSpPr>
        <p:spPr>
          <a:xfrm rot="1340352">
            <a:off x="5883231" y="1670984"/>
            <a:ext cx="571504" cy="246221"/>
          </a:xfrm>
          <a:prstGeom prst="rect">
            <a:avLst/>
          </a:prstGeom>
          <a:noFill/>
        </p:spPr>
        <p:txBody>
          <a:bodyPr wrap="square" rtlCol="0">
            <a:spAutoFit/>
          </a:bodyPr>
          <a:lstStyle/>
          <a:p>
            <a:r>
              <a:rPr lang="ro-RO" sz="1000" dirty="0" smtClean="0"/>
              <a:t>600 m</a:t>
            </a:r>
            <a:endParaRPr lang="ro-RO" sz="1000" dirty="0"/>
          </a:p>
        </p:txBody>
      </p:sp>
      <p:sp>
        <p:nvSpPr>
          <p:cNvPr id="184" name="CasetăText 183"/>
          <p:cNvSpPr txBox="1"/>
          <p:nvPr/>
        </p:nvSpPr>
        <p:spPr>
          <a:xfrm rot="1223126">
            <a:off x="6949466" y="2054015"/>
            <a:ext cx="717385" cy="246221"/>
          </a:xfrm>
          <a:prstGeom prst="rect">
            <a:avLst/>
          </a:prstGeom>
          <a:noFill/>
        </p:spPr>
        <p:txBody>
          <a:bodyPr wrap="square" rtlCol="0">
            <a:spAutoFit/>
          </a:bodyPr>
          <a:lstStyle/>
          <a:p>
            <a:r>
              <a:rPr lang="ro-RO" sz="1000" dirty="0" smtClean="0"/>
              <a:t>2000 m</a:t>
            </a:r>
            <a:endParaRPr lang="ro-RO" sz="1000" dirty="0"/>
          </a:p>
        </p:txBody>
      </p:sp>
      <p:sp>
        <p:nvSpPr>
          <p:cNvPr id="185" name="CasetăText 184"/>
          <p:cNvSpPr txBox="1"/>
          <p:nvPr/>
        </p:nvSpPr>
        <p:spPr>
          <a:xfrm>
            <a:off x="4867276" y="5581664"/>
            <a:ext cx="571504" cy="246221"/>
          </a:xfrm>
          <a:prstGeom prst="rect">
            <a:avLst/>
          </a:prstGeom>
          <a:noFill/>
        </p:spPr>
        <p:txBody>
          <a:bodyPr wrap="square" rtlCol="0">
            <a:spAutoFit/>
          </a:bodyPr>
          <a:lstStyle/>
          <a:p>
            <a:r>
              <a:rPr lang="ro-RO" sz="1000" dirty="0" smtClean="0"/>
              <a:t>200 m</a:t>
            </a:r>
            <a:endParaRPr lang="ro-RO" sz="1000" dirty="0"/>
          </a:p>
        </p:txBody>
      </p:sp>
      <p:sp>
        <p:nvSpPr>
          <p:cNvPr id="192" name="CasetăText 191"/>
          <p:cNvSpPr txBox="1"/>
          <p:nvPr/>
        </p:nvSpPr>
        <p:spPr>
          <a:xfrm rot="422113">
            <a:off x="2572118" y="2753787"/>
            <a:ext cx="731978" cy="246221"/>
          </a:xfrm>
          <a:prstGeom prst="rect">
            <a:avLst/>
          </a:prstGeom>
          <a:noFill/>
        </p:spPr>
        <p:txBody>
          <a:bodyPr wrap="square" rtlCol="0">
            <a:spAutoFit/>
          </a:bodyPr>
          <a:lstStyle/>
          <a:p>
            <a:r>
              <a:rPr lang="ro-RO" sz="1000" dirty="0" smtClean="0"/>
              <a:t>2500 m</a:t>
            </a:r>
            <a:endParaRPr lang="ro-RO" sz="1000" dirty="0"/>
          </a:p>
        </p:txBody>
      </p:sp>
      <p:sp>
        <p:nvSpPr>
          <p:cNvPr id="193" name="CasetăText 192"/>
          <p:cNvSpPr txBox="1"/>
          <p:nvPr/>
        </p:nvSpPr>
        <p:spPr>
          <a:xfrm rot="616479">
            <a:off x="3517806" y="4335250"/>
            <a:ext cx="571504" cy="246221"/>
          </a:xfrm>
          <a:prstGeom prst="rect">
            <a:avLst/>
          </a:prstGeom>
          <a:noFill/>
        </p:spPr>
        <p:txBody>
          <a:bodyPr wrap="square" rtlCol="0">
            <a:spAutoFit/>
          </a:bodyPr>
          <a:lstStyle/>
          <a:p>
            <a:r>
              <a:rPr lang="ro-RO" sz="1000" dirty="0" smtClean="0"/>
              <a:t>200 m</a:t>
            </a:r>
            <a:endParaRPr lang="ro-RO" sz="1000" dirty="0"/>
          </a:p>
        </p:txBody>
      </p:sp>
      <p:sp>
        <p:nvSpPr>
          <p:cNvPr id="194" name="CasetăText 193"/>
          <p:cNvSpPr txBox="1"/>
          <p:nvPr/>
        </p:nvSpPr>
        <p:spPr>
          <a:xfrm rot="398278">
            <a:off x="3869935" y="4104148"/>
            <a:ext cx="571504" cy="246221"/>
          </a:xfrm>
          <a:prstGeom prst="rect">
            <a:avLst/>
          </a:prstGeom>
          <a:noFill/>
        </p:spPr>
        <p:txBody>
          <a:bodyPr wrap="square" rtlCol="0">
            <a:spAutoFit/>
          </a:bodyPr>
          <a:lstStyle/>
          <a:p>
            <a:r>
              <a:rPr lang="ro-RO" sz="1000" dirty="0" smtClean="0"/>
              <a:t>300 m</a:t>
            </a:r>
            <a:endParaRPr lang="ro-RO" sz="1000" dirty="0"/>
          </a:p>
        </p:txBody>
      </p:sp>
      <p:sp>
        <p:nvSpPr>
          <p:cNvPr id="195" name="CasetăText 194"/>
          <p:cNvSpPr txBox="1"/>
          <p:nvPr/>
        </p:nvSpPr>
        <p:spPr>
          <a:xfrm rot="20351465">
            <a:off x="520745" y="2760545"/>
            <a:ext cx="705941" cy="246221"/>
          </a:xfrm>
          <a:prstGeom prst="rect">
            <a:avLst/>
          </a:prstGeom>
          <a:noFill/>
        </p:spPr>
        <p:txBody>
          <a:bodyPr wrap="square" rtlCol="0">
            <a:spAutoFit/>
          </a:bodyPr>
          <a:lstStyle/>
          <a:p>
            <a:r>
              <a:rPr lang="ro-RO" sz="1000" dirty="0" smtClean="0"/>
              <a:t>15000 m</a:t>
            </a:r>
            <a:endParaRPr lang="ro-RO" sz="1000" dirty="0"/>
          </a:p>
        </p:txBody>
      </p:sp>
      <p:sp>
        <p:nvSpPr>
          <p:cNvPr id="196" name="CasetăText 195"/>
          <p:cNvSpPr txBox="1"/>
          <p:nvPr/>
        </p:nvSpPr>
        <p:spPr>
          <a:xfrm rot="15988876">
            <a:off x="7457308" y="4988684"/>
            <a:ext cx="649122" cy="246221"/>
          </a:xfrm>
          <a:prstGeom prst="rect">
            <a:avLst/>
          </a:prstGeom>
          <a:noFill/>
        </p:spPr>
        <p:txBody>
          <a:bodyPr wrap="square" rtlCol="0">
            <a:spAutoFit/>
          </a:bodyPr>
          <a:lstStyle/>
          <a:p>
            <a:r>
              <a:rPr lang="ro-RO" sz="1000" dirty="0" smtClean="0"/>
              <a:t>1500 m</a:t>
            </a:r>
            <a:endParaRPr lang="ro-RO" sz="1000" dirty="0"/>
          </a:p>
        </p:txBody>
      </p:sp>
      <p:sp>
        <p:nvSpPr>
          <p:cNvPr id="197" name="CasetăText 196"/>
          <p:cNvSpPr txBox="1"/>
          <p:nvPr/>
        </p:nvSpPr>
        <p:spPr>
          <a:xfrm rot="18767675">
            <a:off x="7767530" y="4140236"/>
            <a:ext cx="683141" cy="246221"/>
          </a:xfrm>
          <a:prstGeom prst="rect">
            <a:avLst/>
          </a:prstGeom>
          <a:noFill/>
        </p:spPr>
        <p:txBody>
          <a:bodyPr wrap="square" rtlCol="0">
            <a:spAutoFit/>
          </a:bodyPr>
          <a:lstStyle/>
          <a:p>
            <a:r>
              <a:rPr lang="ro-RO" sz="1000" dirty="0" smtClean="0"/>
              <a:t>3500 m</a:t>
            </a:r>
            <a:endParaRPr lang="ro-RO" sz="1000" dirty="0"/>
          </a:p>
        </p:txBody>
      </p:sp>
      <p:sp>
        <p:nvSpPr>
          <p:cNvPr id="198" name="CasetăText 197"/>
          <p:cNvSpPr txBox="1"/>
          <p:nvPr/>
        </p:nvSpPr>
        <p:spPr>
          <a:xfrm rot="5188938">
            <a:off x="8292290" y="3737576"/>
            <a:ext cx="706721" cy="246221"/>
          </a:xfrm>
          <a:prstGeom prst="rect">
            <a:avLst/>
          </a:prstGeom>
          <a:noFill/>
        </p:spPr>
        <p:txBody>
          <a:bodyPr wrap="square" rtlCol="0">
            <a:spAutoFit/>
          </a:bodyPr>
          <a:lstStyle/>
          <a:p>
            <a:r>
              <a:rPr lang="ro-RO" sz="1000" dirty="0" smtClean="0"/>
              <a:t>3000 m</a:t>
            </a:r>
            <a:endParaRPr lang="ro-RO" sz="1000" dirty="0"/>
          </a:p>
        </p:txBody>
      </p:sp>
      <p:sp>
        <p:nvSpPr>
          <p:cNvPr id="199" name="CasetăText 198"/>
          <p:cNvSpPr txBox="1"/>
          <p:nvPr/>
        </p:nvSpPr>
        <p:spPr>
          <a:xfrm rot="5400000">
            <a:off x="8201593" y="3014117"/>
            <a:ext cx="702338" cy="246221"/>
          </a:xfrm>
          <a:prstGeom prst="rect">
            <a:avLst/>
          </a:prstGeom>
          <a:noFill/>
        </p:spPr>
        <p:txBody>
          <a:bodyPr wrap="square" rtlCol="0">
            <a:spAutoFit/>
          </a:bodyPr>
          <a:lstStyle/>
          <a:p>
            <a:r>
              <a:rPr lang="ro-RO" sz="1000" dirty="0" smtClean="0"/>
              <a:t>9000 m</a:t>
            </a:r>
            <a:endParaRPr lang="ro-RO"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Autofit/>
          </a:bodyPr>
          <a:lstStyle/>
          <a:p>
            <a:r>
              <a:rPr lang="ro-RO" sz="1600" dirty="0" smtClean="0"/>
              <a:t>De ce învăţăm noţiuni de teoria grafurilor? </a:t>
            </a:r>
            <a:br>
              <a:rPr lang="ro-RO" sz="1600" dirty="0" smtClean="0"/>
            </a:br>
            <a:r>
              <a:rPr lang="ro-RO" sz="1600" dirty="0" smtClean="0"/>
              <a:t>Cum putem modela o situaţie practică familiară elevilor în termenii teoriei grafurilor?</a:t>
            </a:r>
            <a:r>
              <a:rPr lang="en-US" sz="1600" dirty="0" smtClean="0"/>
              <a:t/>
            </a:r>
            <a:br>
              <a:rPr lang="en-US" sz="1600" dirty="0" smtClean="0"/>
            </a:br>
            <a:r>
              <a:rPr lang="ro-RO" sz="1600" dirty="0" smtClean="0"/>
              <a:t>Cum folosim un limbaj de programare pentru a modela grafurile?</a:t>
            </a:r>
            <a:endParaRPr lang="en-US" sz="1600" dirty="0"/>
          </a:p>
        </p:txBody>
      </p:sp>
      <p:sp>
        <p:nvSpPr>
          <p:cNvPr id="3" name="Substituent conținut 2"/>
          <p:cNvSpPr>
            <a:spLocks noGrp="1"/>
          </p:cNvSpPr>
          <p:nvPr>
            <p:ph idx="1"/>
          </p:nvPr>
        </p:nvSpPr>
        <p:spPr>
          <a:xfrm>
            <a:off x="214282" y="1785926"/>
            <a:ext cx="8686800" cy="1285883"/>
          </a:xfrm>
        </p:spPr>
        <p:txBody>
          <a:bodyPr>
            <a:normAutofit/>
          </a:bodyPr>
          <a:lstStyle/>
          <a:p>
            <a:r>
              <a:rPr lang="ro-RO" sz="1800" dirty="0" smtClean="0"/>
              <a:t>Răspunsurile la aceste întrebări le-am descoperit atunci când ni s-a propus să stabilim un orar al excursiilor pe care grupul de turişti îl vor efectua în cele 3 zile, cu respectarea anumitor condiţii pentru traseele stabilite.</a:t>
            </a:r>
          </a:p>
        </p:txBody>
      </p:sp>
      <p:sp>
        <p:nvSpPr>
          <p:cNvPr id="4" name="Substituent conținut 2"/>
          <p:cNvSpPr txBox="1">
            <a:spLocks/>
          </p:cNvSpPr>
          <p:nvPr/>
        </p:nvSpPr>
        <p:spPr>
          <a:xfrm>
            <a:off x="285720" y="3857628"/>
            <a:ext cx="8686800" cy="2714644"/>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ZIUA 1: FAMILIARIZAREA CU ORAŞUL.</a:t>
            </a:r>
          </a:p>
          <a:p>
            <a:pPr marL="342900" lvl="0" indent="-342900">
              <a:spcBef>
                <a:spcPct val="20000"/>
              </a:spcBef>
              <a:buClr>
                <a:schemeClr val="accent1"/>
              </a:buClr>
              <a:buSzPct val="70000"/>
              <a:buFont typeface="Wingdings 2"/>
              <a:buChar char=""/>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Condiţii: Se pleacă</a:t>
            </a:r>
            <a:r>
              <a:rPr kumimoji="0" lang="ro-RO" b="0" i="0" u="none" strike="noStrike" kern="1200" cap="none" spc="0" normalizeH="0" noProof="0" dirty="0" smtClean="0">
                <a:ln>
                  <a:noFill/>
                </a:ln>
                <a:solidFill>
                  <a:schemeClr val="tx2"/>
                </a:solidFill>
                <a:effectLst/>
                <a:uLnTx/>
                <a:uFillTx/>
                <a:latin typeface="+mn-lt"/>
                <a:ea typeface="+mn-ea"/>
                <a:cs typeface="+mn-cs"/>
              </a:rPr>
              <a:t> de la liceu şi trebuie vizitate toate obiectivele, fiecare o singură dată. Distanţa dintre fiecare două obiective poate fi parcursă numai într-un singur sens, pe care noi îl stabilim dinainte</a:t>
            </a:r>
            <a:r>
              <a:rPr kumimoji="0" lang="ro-RO" b="0" i="0" u="none" strike="noStrike" kern="1200" cap="none" spc="0" normalizeH="0" baseline="0" noProof="0" dirty="0" smtClean="0">
                <a:ln>
                  <a:noFill/>
                </a:ln>
                <a:solidFill>
                  <a:schemeClr val="tx2"/>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ZIUA 2: EXCURSIE: NOVACI – BAIA DE FIER – POLOVRAGI ŞI RETUR.</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Condiţii: Vizitarea fiecărui obiectiv o singură dată.</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ZIUA 3: NOVACI – RÂNCA</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r>
              <a:rPr kumimoji="0" lang="ro-RO" b="0" i="0" u="none" strike="noStrike" kern="1200" cap="none" spc="0" normalizeH="0" baseline="0" noProof="0" dirty="0" smtClean="0">
                <a:ln>
                  <a:noFill/>
                </a:ln>
                <a:solidFill>
                  <a:schemeClr val="tx2"/>
                </a:solidFill>
                <a:effectLst/>
                <a:uLnTx/>
                <a:uFillTx/>
                <a:latin typeface="+mn-lt"/>
                <a:ea typeface="+mn-ea"/>
                <a:cs typeface="+mn-cs"/>
              </a:rPr>
              <a:t>Condiţii:Cel mai scurt traseu.</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en-US" b="0" i="0" u="none" strike="noStrike" kern="1200" cap="none" spc="0" normalizeH="0" baseline="0" noProof="0" dirty="0">
              <a:ln>
                <a:noFill/>
              </a:ln>
              <a:solidFill>
                <a:schemeClr val="tx2"/>
              </a:solidFill>
              <a:effectLst/>
              <a:uLnTx/>
              <a:uFillTx/>
              <a:latin typeface="+mn-lt"/>
              <a:ea typeface="+mn-ea"/>
              <a:cs typeface="+mn-cs"/>
            </a:endParaRPr>
          </a:p>
        </p:txBody>
      </p:sp>
      <p:sp>
        <p:nvSpPr>
          <p:cNvPr id="5" name="Titlu 1"/>
          <p:cNvSpPr txBox="1">
            <a:spLocks/>
          </p:cNvSpPr>
          <p:nvPr/>
        </p:nvSpPr>
        <p:spPr>
          <a:xfrm>
            <a:off x="285720" y="2928934"/>
            <a:ext cx="8686800" cy="8382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o-RO" sz="3600" b="0" i="0" u="none" strike="noStrike" kern="1200" cap="all" spc="0" normalizeH="0" baseline="0" noProof="0" dirty="0" err="1" smtClean="0">
                <a:ln>
                  <a:noFill/>
                </a:ln>
                <a:solidFill>
                  <a:schemeClr val="tx2"/>
                </a:solidFill>
                <a:effectLst>
                  <a:reflection blurRad="12700" stA="48000" endA="300" endPos="55000" dir="5400000" sy="-90000" algn="bl" rotWithShape="0"/>
                </a:effectLst>
                <a:uLnTx/>
                <a:uFillTx/>
                <a:latin typeface="+mj-lt"/>
                <a:ea typeface="+mj-ea"/>
                <a:cs typeface="+mj-cs"/>
              </a:rPr>
              <a:t>ORARul</a:t>
            </a:r>
            <a:r>
              <a:rPr kumimoji="0" lang="ro-RO"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impus</a:t>
            </a:r>
            <a:endParaRPr kumimoji="0" 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ector drept 163"/>
          <p:cNvCxnSpPr/>
          <p:nvPr/>
        </p:nvCxnSpPr>
        <p:spPr>
          <a:xfrm rot="5400000">
            <a:off x="5362580" y="5924568"/>
            <a:ext cx="571504" cy="952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9" name="Formă liberă 128"/>
          <p:cNvSpPr/>
          <p:nvPr/>
        </p:nvSpPr>
        <p:spPr>
          <a:xfrm>
            <a:off x="291084" y="2786058"/>
            <a:ext cx="1852024" cy="1193106"/>
          </a:xfrm>
          <a:custGeom>
            <a:avLst/>
            <a:gdLst>
              <a:gd name="connsiteX0" fmla="*/ 1062228 w 1062228"/>
              <a:gd name="connsiteY0" fmla="*/ 74676 h 1283208"/>
              <a:gd name="connsiteX1" fmla="*/ 696468 w 1062228"/>
              <a:gd name="connsiteY1" fmla="*/ 19812 h 1283208"/>
              <a:gd name="connsiteX2" fmla="*/ 449580 w 1062228"/>
              <a:gd name="connsiteY2" fmla="*/ 193548 h 1283208"/>
              <a:gd name="connsiteX3" fmla="*/ 257556 w 1062228"/>
              <a:gd name="connsiteY3" fmla="*/ 275844 h 1283208"/>
              <a:gd name="connsiteX4" fmla="*/ 248412 w 1062228"/>
              <a:gd name="connsiteY4" fmla="*/ 513588 h 1283208"/>
              <a:gd name="connsiteX5" fmla="*/ 102108 w 1062228"/>
              <a:gd name="connsiteY5" fmla="*/ 723900 h 1283208"/>
              <a:gd name="connsiteX6" fmla="*/ 129540 w 1062228"/>
              <a:gd name="connsiteY6" fmla="*/ 1007364 h 1283208"/>
              <a:gd name="connsiteX7" fmla="*/ 19812 w 1062228"/>
              <a:gd name="connsiteY7" fmla="*/ 1245108 h 1283208"/>
              <a:gd name="connsiteX8" fmla="*/ 10668 w 1062228"/>
              <a:gd name="connsiteY8" fmla="*/ 1235964 h 128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2228" h="1283208">
                <a:moveTo>
                  <a:pt x="1062228" y="74676"/>
                </a:moveTo>
                <a:cubicBezTo>
                  <a:pt x="930402" y="37338"/>
                  <a:pt x="798576" y="0"/>
                  <a:pt x="696468" y="19812"/>
                </a:cubicBezTo>
                <a:cubicBezTo>
                  <a:pt x="594360" y="39624"/>
                  <a:pt x="522732" y="150876"/>
                  <a:pt x="449580" y="193548"/>
                </a:cubicBezTo>
                <a:cubicBezTo>
                  <a:pt x="376428" y="236220"/>
                  <a:pt x="291084" y="222504"/>
                  <a:pt x="257556" y="275844"/>
                </a:cubicBezTo>
                <a:cubicBezTo>
                  <a:pt x="224028" y="329184"/>
                  <a:pt x="274320" y="438912"/>
                  <a:pt x="248412" y="513588"/>
                </a:cubicBezTo>
                <a:cubicBezTo>
                  <a:pt x="222504" y="588264"/>
                  <a:pt x="121920" y="641604"/>
                  <a:pt x="102108" y="723900"/>
                </a:cubicBezTo>
                <a:cubicBezTo>
                  <a:pt x="82296" y="806196"/>
                  <a:pt x="143256" y="920496"/>
                  <a:pt x="129540" y="1007364"/>
                </a:cubicBezTo>
                <a:cubicBezTo>
                  <a:pt x="115824" y="1094232"/>
                  <a:pt x="39624" y="1207008"/>
                  <a:pt x="19812" y="1245108"/>
                </a:cubicBezTo>
                <a:cubicBezTo>
                  <a:pt x="0" y="1283208"/>
                  <a:pt x="5334" y="1259586"/>
                  <a:pt x="10668" y="1235964"/>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9" name="Conector drept 48"/>
          <p:cNvCxnSpPr/>
          <p:nvPr/>
        </p:nvCxnSpPr>
        <p:spPr>
          <a:xfrm rot="5400000">
            <a:off x="5041109" y="5960287"/>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8" name="Conector drept 57"/>
          <p:cNvCxnSpPr/>
          <p:nvPr/>
        </p:nvCxnSpPr>
        <p:spPr>
          <a:xfrm rot="10800000">
            <a:off x="3143240" y="5429264"/>
            <a:ext cx="1376390" cy="15240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64" name="Conector drept 63"/>
          <p:cNvCxnSpPr>
            <a:endCxn id="11" idx="0"/>
          </p:cNvCxnSpPr>
          <p:nvPr/>
        </p:nvCxnSpPr>
        <p:spPr>
          <a:xfrm rot="5400000">
            <a:off x="4143372" y="5036355"/>
            <a:ext cx="92869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8" name="Conector drept 67"/>
          <p:cNvCxnSpPr>
            <a:stCxn id="36" idx="2"/>
            <a:endCxn id="27" idx="3"/>
          </p:cNvCxnSpPr>
          <p:nvPr/>
        </p:nvCxnSpPr>
        <p:spPr>
          <a:xfrm rot="10800000">
            <a:off x="4714876" y="4607727"/>
            <a:ext cx="307183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0" name="Conector drept 69"/>
          <p:cNvCxnSpPr>
            <a:stCxn id="36" idx="4"/>
            <a:endCxn id="5" idx="0"/>
          </p:cNvCxnSpPr>
          <p:nvPr/>
        </p:nvCxnSpPr>
        <p:spPr>
          <a:xfrm rot="5400000">
            <a:off x="7536677" y="5214950"/>
            <a:ext cx="714380"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0" name="Conector drept 79"/>
          <p:cNvCxnSpPr>
            <a:endCxn id="36" idx="7"/>
          </p:cNvCxnSpPr>
          <p:nvPr/>
        </p:nvCxnSpPr>
        <p:spPr>
          <a:xfrm rot="5400000">
            <a:off x="7898200" y="4143380"/>
            <a:ext cx="602890" cy="460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2" name="Conector drept 81"/>
          <p:cNvCxnSpPr>
            <a:stCxn id="40" idx="4"/>
          </p:cNvCxnSpPr>
          <p:nvPr/>
        </p:nvCxnSpPr>
        <p:spPr>
          <a:xfrm rot="5400000">
            <a:off x="7804570" y="3411141"/>
            <a:ext cx="1285884" cy="3571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5" name="Conector drept 84"/>
          <p:cNvCxnSpPr>
            <a:stCxn id="40" idx="2"/>
          </p:cNvCxnSpPr>
          <p:nvPr/>
        </p:nvCxnSpPr>
        <p:spPr>
          <a:xfrm rot="10800000">
            <a:off x="5786446" y="1750207"/>
            <a:ext cx="2571768" cy="92869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Conector drept 86"/>
          <p:cNvCxnSpPr>
            <a:endCxn id="38" idx="3"/>
          </p:cNvCxnSpPr>
          <p:nvPr/>
        </p:nvCxnSpPr>
        <p:spPr>
          <a:xfrm rot="10800000" flipV="1">
            <a:off x="5500694" y="2000239"/>
            <a:ext cx="1000132" cy="3572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9" name="Conector drept 88"/>
          <p:cNvCxnSpPr>
            <a:endCxn id="34" idx="7"/>
          </p:cNvCxnSpPr>
          <p:nvPr/>
        </p:nvCxnSpPr>
        <p:spPr>
          <a:xfrm rot="10800000" flipV="1">
            <a:off x="3826234" y="2071678"/>
            <a:ext cx="1531584" cy="88864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3" name="Conector drept 102"/>
          <p:cNvCxnSpPr>
            <a:endCxn id="34" idx="6"/>
          </p:cNvCxnSpPr>
          <p:nvPr/>
        </p:nvCxnSpPr>
        <p:spPr>
          <a:xfrm rot="10800000">
            <a:off x="3857620" y="3036092"/>
            <a:ext cx="4572032" cy="46434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6" name="Conector drept 75"/>
          <p:cNvCxnSpPr>
            <a:stCxn id="34" idx="2"/>
            <a:endCxn id="33" idx="3"/>
          </p:cNvCxnSpPr>
          <p:nvPr/>
        </p:nvCxnSpPr>
        <p:spPr>
          <a:xfrm rot="10800000">
            <a:off x="2357422" y="2893215"/>
            <a:ext cx="128588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4" name="Conector drept 73"/>
          <p:cNvCxnSpPr>
            <a:stCxn id="34" idx="3"/>
            <a:endCxn id="35" idx="7"/>
          </p:cNvCxnSpPr>
          <p:nvPr/>
        </p:nvCxnSpPr>
        <p:spPr>
          <a:xfrm rot="5400000">
            <a:off x="3147573" y="3147581"/>
            <a:ext cx="562838" cy="4914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4" name="Formă liberă 93"/>
          <p:cNvSpPr/>
          <p:nvPr/>
        </p:nvSpPr>
        <p:spPr>
          <a:xfrm>
            <a:off x="2714612" y="4143380"/>
            <a:ext cx="2500330" cy="428628"/>
          </a:xfrm>
          <a:custGeom>
            <a:avLst/>
            <a:gdLst>
              <a:gd name="connsiteX0" fmla="*/ 2807208 w 3788664"/>
              <a:gd name="connsiteY0" fmla="*/ 1088136 h 1088136"/>
              <a:gd name="connsiteX1" fmla="*/ 3401568 w 3788664"/>
              <a:gd name="connsiteY1" fmla="*/ 585216 h 1088136"/>
              <a:gd name="connsiteX2" fmla="*/ 484632 w 3788664"/>
              <a:gd name="connsiteY2" fmla="*/ 82296 h 1088136"/>
              <a:gd name="connsiteX3" fmla="*/ 493776 w 3788664"/>
              <a:gd name="connsiteY3" fmla="*/ 91440 h 1088136"/>
            </a:gdLst>
            <a:ahLst/>
            <a:cxnLst>
              <a:cxn ang="0">
                <a:pos x="connsiteX0" y="connsiteY0"/>
              </a:cxn>
              <a:cxn ang="0">
                <a:pos x="connsiteX1" y="connsiteY1"/>
              </a:cxn>
              <a:cxn ang="0">
                <a:pos x="connsiteX2" y="connsiteY2"/>
              </a:cxn>
              <a:cxn ang="0">
                <a:pos x="connsiteX3" y="connsiteY3"/>
              </a:cxn>
            </a:cxnLst>
            <a:rect l="l" t="t" r="r" b="b"/>
            <a:pathLst>
              <a:path w="3788664" h="1088136">
                <a:moveTo>
                  <a:pt x="2807208" y="1088136"/>
                </a:moveTo>
                <a:cubicBezTo>
                  <a:pt x="3297936" y="920496"/>
                  <a:pt x="3788664" y="752856"/>
                  <a:pt x="3401568" y="585216"/>
                </a:cubicBezTo>
                <a:cubicBezTo>
                  <a:pt x="3014472" y="417576"/>
                  <a:pt x="969264" y="164592"/>
                  <a:pt x="484632" y="82296"/>
                </a:cubicBezTo>
                <a:cubicBezTo>
                  <a:pt x="0" y="0"/>
                  <a:pt x="246888" y="45720"/>
                  <a:pt x="493776" y="9144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50" name="Conector drept 49"/>
          <p:cNvCxnSpPr>
            <a:stCxn id="11" idx="4"/>
          </p:cNvCxnSpPr>
          <p:nvPr/>
        </p:nvCxnSpPr>
        <p:spPr>
          <a:xfrm rot="5400000">
            <a:off x="4339827" y="5947190"/>
            <a:ext cx="500066" cy="3571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Conector drept 46"/>
          <p:cNvCxnSpPr/>
          <p:nvPr/>
        </p:nvCxnSpPr>
        <p:spPr>
          <a:xfrm rot="5400000">
            <a:off x="5755489" y="5888849"/>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Conector drept 44"/>
          <p:cNvCxnSpPr/>
          <p:nvPr/>
        </p:nvCxnSpPr>
        <p:spPr>
          <a:xfrm rot="10800000">
            <a:off x="5357818" y="6215082"/>
            <a:ext cx="57150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Conector drept 52"/>
          <p:cNvCxnSpPr>
            <a:endCxn id="29" idx="3"/>
          </p:cNvCxnSpPr>
          <p:nvPr/>
        </p:nvCxnSpPr>
        <p:spPr>
          <a:xfrm rot="10800000">
            <a:off x="2214546" y="6107926"/>
            <a:ext cx="2305066" cy="8096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7" name="Formă liberă 126"/>
          <p:cNvSpPr/>
          <p:nvPr/>
        </p:nvSpPr>
        <p:spPr>
          <a:xfrm>
            <a:off x="357158" y="4000504"/>
            <a:ext cx="2000264" cy="714380"/>
          </a:xfrm>
          <a:custGeom>
            <a:avLst/>
            <a:gdLst>
              <a:gd name="connsiteX0" fmla="*/ 1179576 w 1179576"/>
              <a:gd name="connsiteY0" fmla="*/ 425196 h 425196"/>
              <a:gd name="connsiteX1" fmla="*/ 850392 w 1179576"/>
              <a:gd name="connsiteY1" fmla="*/ 150876 h 425196"/>
              <a:gd name="connsiteX2" fmla="*/ 585216 w 1179576"/>
              <a:gd name="connsiteY2" fmla="*/ 196596 h 425196"/>
              <a:gd name="connsiteX3" fmla="*/ 493776 w 1179576"/>
              <a:gd name="connsiteY3" fmla="*/ 59436 h 425196"/>
              <a:gd name="connsiteX4" fmla="*/ 274320 w 1179576"/>
              <a:gd name="connsiteY4" fmla="*/ 233172 h 425196"/>
              <a:gd name="connsiteX5" fmla="*/ 82296 w 1179576"/>
              <a:gd name="connsiteY5" fmla="*/ 32004 h 425196"/>
              <a:gd name="connsiteX6" fmla="*/ 0 w 1179576"/>
              <a:gd name="connsiteY6" fmla="*/ 41148 h 42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576" h="425196">
                <a:moveTo>
                  <a:pt x="1179576" y="425196"/>
                </a:moveTo>
                <a:cubicBezTo>
                  <a:pt x="1064514" y="307086"/>
                  <a:pt x="949452" y="188976"/>
                  <a:pt x="850392" y="150876"/>
                </a:cubicBezTo>
                <a:cubicBezTo>
                  <a:pt x="751332" y="112776"/>
                  <a:pt x="644652" y="211836"/>
                  <a:pt x="585216" y="196596"/>
                </a:cubicBezTo>
                <a:cubicBezTo>
                  <a:pt x="525780" y="181356"/>
                  <a:pt x="545592" y="53340"/>
                  <a:pt x="493776" y="59436"/>
                </a:cubicBezTo>
                <a:cubicBezTo>
                  <a:pt x="441960" y="65532"/>
                  <a:pt x="342900" y="237744"/>
                  <a:pt x="274320" y="233172"/>
                </a:cubicBezTo>
                <a:cubicBezTo>
                  <a:pt x="205740" y="228600"/>
                  <a:pt x="128016" y="64008"/>
                  <a:pt x="82296" y="32004"/>
                </a:cubicBezTo>
                <a:cubicBezTo>
                  <a:pt x="36576" y="0"/>
                  <a:pt x="18288" y="20574"/>
                  <a:pt x="0" y="41148"/>
                </a:cubicBezTo>
              </a:path>
            </a:pathLst>
          </a:cu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sp>
        <p:nvSpPr>
          <p:cNvPr id="128" name="Formă liberă 127"/>
          <p:cNvSpPr/>
          <p:nvPr/>
        </p:nvSpPr>
        <p:spPr>
          <a:xfrm>
            <a:off x="109728" y="4123944"/>
            <a:ext cx="1461876" cy="1591072"/>
          </a:xfrm>
          <a:custGeom>
            <a:avLst/>
            <a:gdLst>
              <a:gd name="connsiteX0" fmla="*/ 1078992 w 1078992"/>
              <a:gd name="connsiteY0" fmla="*/ 1490472 h 1490472"/>
              <a:gd name="connsiteX1" fmla="*/ 539496 w 1078992"/>
              <a:gd name="connsiteY1" fmla="*/ 1444752 h 1490472"/>
              <a:gd name="connsiteX2" fmla="*/ 475488 w 1078992"/>
              <a:gd name="connsiteY2" fmla="*/ 1243584 h 1490472"/>
              <a:gd name="connsiteX3" fmla="*/ 45720 w 1078992"/>
              <a:gd name="connsiteY3" fmla="*/ 1234440 h 1490472"/>
              <a:gd name="connsiteX4" fmla="*/ 201168 w 1078992"/>
              <a:gd name="connsiteY4" fmla="*/ 941832 h 1490472"/>
              <a:gd name="connsiteX5" fmla="*/ 18288 w 1078992"/>
              <a:gd name="connsiteY5" fmla="*/ 713232 h 1490472"/>
              <a:gd name="connsiteX6" fmla="*/ 256032 w 1078992"/>
              <a:gd name="connsiteY6" fmla="*/ 420624 h 1490472"/>
              <a:gd name="connsiteX7" fmla="*/ 164592 w 1078992"/>
              <a:gd name="connsiteY7" fmla="*/ 0 h 1490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992" h="1490472">
                <a:moveTo>
                  <a:pt x="1078992" y="1490472"/>
                </a:moveTo>
                <a:cubicBezTo>
                  <a:pt x="859536" y="1488186"/>
                  <a:pt x="640080" y="1485900"/>
                  <a:pt x="539496" y="1444752"/>
                </a:cubicBezTo>
                <a:cubicBezTo>
                  <a:pt x="438912" y="1403604"/>
                  <a:pt x="557784" y="1278636"/>
                  <a:pt x="475488" y="1243584"/>
                </a:cubicBezTo>
                <a:cubicBezTo>
                  <a:pt x="393192" y="1208532"/>
                  <a:pt x="91440" y="1284732"/>
                  <a:pt x="45720" y="1234440"/>
                </a:cubicBezTo>
                <a:cubicBezTo>
                  <a:pt x="0" y="1184148"/>
                  <a:pt x="205740" y="1028700"/>
                  <a:pt x="201168" y="941832"/>
                </a:cubicBezTo>
                <a:cubicBezTo>
                  <a:pt x="196596" y="854964"/>
                  <a:pt x="9144" y="800100"/>
                  <a:pt x="18288" y="713232"/>
                </a:cubicBezTo>
                <a:cubicBezTo>
                  <a:pt x="27432" y="626364"/>
                  <a:pt x="231648" y="539496"/>
                  <a:pt x="256032" y="420624"/>
                </a:cubicBezTo>
                <a:cubicBezTo>
                  <a:pt x="280416" y="301752"/>
                  <a:pt x="222504" y="150876"/>
                  <a:pt x="164592" y="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1" name="Conector drept 40"/>
          <p:cNvCxnSpPr/>
          <p:nvPr/>
        </p:nvCxnSpPr>
        <p:spPr>
          <a:xfrm rot="10800000">
            <a:off x="4714876" y="5643578"/>
            <a:ext cx="500066"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6929454" y="5643578"/>
            <a:ext cx="857256"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rot="10800000">
            <a:off x="5786446" y="5643578"/>
            <a:ext cx="928694"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2" name="Conector drept 41"/>
          <p:cNvCxnSpPr/>
          <p:nvPr/>
        </p:nvCxnSpPr>
        <p:spPr>
          <a:xfrm rot="10800000">
            <a:off x="5429256" y="5643578"/>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Substituent conținut 2"/>
          <p:cNvSpPr>
            <a:spLocks noGrp="1"/>
          </p:cNvSpPr>
          <p:nvPr>
            <p:ph idx="1"/>
          </p:nvPr>
        </p:nvSpPr>
        <p:spPr>
          <a:xfrm>
            <a:off x="214282" y="285729"/>
            <a:ext cx="8686800" cy="1214445"/>
          </a:xfrm>
        </p:spPr>
        <p:txBody>
          <a:bodyPr>
            <a:normAutofit fontScale="92500" lnSpcReduction="20000"/>
          </a:bodyPr>
          <a:lstStyle/>
          <a:p>
            <a:r>
              <a:rPr lang="ro-RO" sz="1800" dirty="0" smtClean="0"/>
              <a:t>Am simplificat puţin graful, am notat vârfurile cu cifre sau litere, am considerat că distanţa dintre două vârfuri reprezintă costul muchiei ce le uneşte, apoi am construi un fişier în care am salvat muchiile şi costul asociat.</a:t>
            </a:r>
          </a:p>
          <a:p>
            <a:r>
              <a:rPr lang="ro-RO" sz="1800" dirty="0" smtClean="0"/>
              <a:t>Am scris o procedură care citeşte muchiile din fişier şi construieşte matricea costurilor asociată grafului.</a:t>
            </a:r>
          </a:p>
        </p:txBody>
      </p:sp>
      <p:sp>
        <p:nvSpPr>
          <p:cNvPr id="4" name="Substituent conținut 2"/>
          <p:cNvSpPr txBox="1">
            <a:spLocks/>
          </p:cNvSpPr>
          <p:nvPr/>
        </p:nvSpPr>
        <p:spPr>
          <a:xfrm>
            <a:off x="285720" y="1857364"/>
            <a:ext cx="8686800" cy="4786346"/>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o-RO" sz="18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4"/>
          <p:cNvSpPr/>
          <p:nvPr/>
        </p:nvSpPr>
        <p:spPr>
          <a:xfrm>
            <a:off x="7786710"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a:t>
            </a:r>
            <a:endParaRPr lang="ro-RO" dirty="0"/>
          </a:p>
        </p:txBody>
      </p:sp>
      <p:sp>
        <p:nvSpPr>
          <p:cNvPr id="7" name="Buton acțiune: Pornire 6">
            <a:hlinkClick r:id="" action="ppaction://hlinkshowjump?jump=firstslide" highlightClick="1"/>
          </p:cNvPr>
          <p:cNvSpPr/>
          <p:nvPr/>
        </p:nvSpPr>
        <p:spPr>
          <a:xfrm>
            <a:off x="6715140" y="5572140"/>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ro-RO" dirty="0"/>
          </a:p>
        </p:txBody>
      </p:sp>
      <p:sp>
        <p:nvSpPr>
          <p:cNvPr id="11" name="Oval 10"/>
          <p:cNvSpPr/>
          <p:nvPr/>
        </p:nvSpPr>
        <p:spPr>
          <a:xfrm>
            <a:off x="450056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ro-RO" dirty="0"/>
          </a:p>
        </p:txBody>
      </p:sp>
      <p:sp>
        <p:nvSpPr>
          <p:cNvPr id="12" name="Buton acțiune: Pornire 11">
            <a:hlinkClick r:id="" action="ppaction://hlinkshowjump?jump=firstslide" highlightClick="1"/>
          </p:cNvPr>
          <p:cNvSpPr/>
          <p:nvPr/>
        </p:nvSpPr>
        <p:spPr>
          <a:xfrm>
            <a:off x="5214942" y="6143644"/>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7</a:t>
            </a:r>
            <a:endParaRPr lang="ro-RO" sz="1400" dirty="0"/>
          </a:p>
        </p:txBody>
      </p:sp>
      <p:sp>
        <p:nvSpPr>
          <p:cNvPr id="13" name="Buton acțiune: Pornire 12">
            <a:hlinkClick r:id="" action="ppaction://hlinkshowjump?jump=firstslide" highlightClick="1"/>
          </p:cNvPr>
          <p:cNvSpPr/>
          <p:nvPr/>
        </p:nvSpPr>
        <p:spPr>
          <a:xfrm>
            <a:off x="5214942" y="5500702"/>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ro-RO" dirty="0"/>
          </a:p>
        </p:txBody>
      </p:sp>
      <p:sp>
        <p:nvSpPr>
          <p:cNvPr id="14" name="Tor 13"/>
          <p:cNvSpPr/>
          <p:nvPr/>
        </p:nvSpPr>
        <p:spPr>
          <a:xfrm>
            <a:off x="5929322" y="6143644"/>
            <a:ext cx="214314" cy="21431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5</a:t>
            </a:r>
            <a:endParaRPr lang="ro-RO" sz="1400" dirty="0"/>
          </a:p>
        </p:txBody>
      </p:sp>
      <p:sp>
        <p:nvSpPr>
          <p:cNvPr id="27" name="Săgeată în patru puncte 26"/>
          <p:cNvSpPr/>
          <p:nvPr/>
        </p:nvSpPr>
        <p:spPr>
          <a:xfrm>
            <a:off x="4500562" y="4500570"/>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H</a:t>
            </a:r>
            <a:endParaRPr lang="ro-RO" dirty="0"/>
          </a:p>
        </p:txBody>
      </p:sp>
      <p:sp>
        <p:nvSpPr>
          <p:cNvPr id="29" name="Săgeată în patru puncte 28"/>
          <p:cNvSpPr/>
          <p:nvPr/>
        </p:nvSpPr>
        <p:spPr>
          <a:xfrm>
            <a:off x="2000232" y="6000768"/>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a:t>
            </a:r>
            <a:endParaRPr lang="ro-RO" dirty="0"/>
          </a:p>
        </p:txBody>
      </p:sp>
      <p:sp>
        <p:nvSpPr>
          <p:cNvPr id="30" name="Stea cu 7 colţuri 29"/>
          <p:cNvSpPr/>
          <p:nvPr/>
        </p:nvSpPr>
        <p:spPr>
          <a:xfrm>
            <a:off x="214282" y="3929066"/>
            <a:ext cx="214314" cy="21431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a:t>
            </a:r>
            <a:endParaRPr lang="ro-RO" dirty="0"/>
          </a:p>
        </p:txBody>
      </p:sp>
      <p:sp>
        <p:nvSpPr>
          <p:cNvPr id="33" name="Schemă logică: Document multiplu 32"/>
          <p:cNvSpPr/>
          <p:nvPr/>
        </p:nvSpPr>
        <p:spPr>
          <a:xfrm>
            <a:off x="2143108" y="2786058"/>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K</a:t>
            </a:r>
            <a:endParaRPr lang="ro-RO" dirty="0"/>
          </a:p>
        </p:txBody>
      </p:sp>
      <p:sp>
        <p:nvSpPr>
          <p:cNvPr id="34" name="Oval 33"/>
          <p:cNvSpPr/>
          <p:nvPr/>
        </p:nvSpPr>
        <p:spPr>
          <a:xfrm>
            <a:off x="3643306" y="292893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a:t>
            </a:r>
            <a:endParaRPr lang="ro-RO" dirty="0"/>
          </a:p>
        </p:txBody>
      </p:sp>
      <p:sp>
        <p:nvSpPr>
          <p:cNvPr id="35" name="Oval 34"/>
          <p:cNvSpPr/>
          <p:nvPr/>
        </p:nvSpPr>
        <p:spPr>
          <a:xfrm>
            <a:off x="3000364" y="364331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a:t>
            </a:r>
            <a:endParaRPr lang="ro-RO" dirty="0"/>
          </a:p>
        </p:txBody>
      </p:sp>
      <p:sp>
        <p:nvSpPr>
          <p:cNvPr id="36" name="Oval 35"/>
          <p:cNvSpPr/>
          <p:nvPr/>
        </p:nvSpPr>
        <p:spPr>
          <a:xfrm>
            <a:off x="7786710" y="464344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t>
            </a:r>
            <a:endParaRPr lang="ro-RO" dirty="0"/>
          </a:p>
        </p:txBody>
      </p:sp>
      <p:sp>
        <p:nvSpPr>
          <p:cNvPr id="37" name="Schemă logică: Document multiplu 36"/>
          <p:cNvSpPr/>
          <p:nvPr/>
        </p:nvSpPr>
        <p:spPr>
          <a:xfrm>
            <a:off x="5572132" y="1643050"/>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t>
            </a:r>
            <a:endParaRPr lang="ro-RO" dirty="0"/>
          </a:p>
        </p:txBody>
      </p:sp>
      <p:sp>
        <p:nvSpPr>
          <p:cNvPr id="38" name="Săgeată în patru puncte 37"/>
          <p:cNvSpPr/>
          <p:nvPr/>
        </p:nvSpPr>
        <p:spPr>
          <a:xfrm>
            <a:off x="5286380" y="1928802"/>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a:t>
            </a:r>
            <a:endParaRPr lang="ro-RO" dirty="0"/>
          </a:p>
        </p:txBody>
      </p:sp>
      <p:sp>
        <p:nvSpPr>
          <p:cNvPr id="40" name="Oval 39"/>
          <p:cNvSpPr/>
          <p:nvPr/>
        </p:nvSpPr>
        <p:spPr>
          <a:xfrm>
            <a:off x="8358214" y="25717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N</a:t>
            </a:r>
            <a:endParaRPr lang="ro-RO" dirty="0"/>
          </a:p>
        </p:txBody>
      </p:sp>
      <p:cxnSp>
        <p:nvCxnSpPr>
          <p:cNvPr id="71" name="Conector drept 70"/>
          <p:cNvCxnSpPr>
            <a:stCxn id="35" idx="3"/>
          </p:cNvCxnSpPr>
          <p:nvPr/>
        </p:nvCxnSpPr>
        <p:spPr>
          <a:xfrm rot="5400000">
            <a:off x="2214546" y="4040556"/>
            <a:ext cx="1031518" cy="6028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1" name="Conector drept 90"/>
          <p:cNvCxnSpPr/>
          <p:nvPr/>
        </p:nvCxnSpPr>
        <p:spPr>
          <a:xfrm rot="10800000">
            <a:off x="2643174" y="4357694"/>
            <a:ext cx="1857388" cy="25003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8" name="Conector drept 107"/>
          <p:cNvCxnSpPr>
            <a:stCxn id="127" idx="0"/>
          </p:cNvCxnSpPr>
          <p:nvPr/>
        </p:nvCxnSpPr>
        <p:spPr>
          <a:xfrm>
            <a:off x="2357422" y="4714884"/>
            <a:ext cx="785818" cy="71438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8358214"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a:t>
            </a:r>
            <a:endParaRPr lang="ro-RO" dirty="0"/>
          </a:p>
        </p:txBody>
      </p:sp>
      <p:sp>
        <p:nvSpPr>
          <p:cNvPr id="78" name="Oval 77"/>
          <p:cNvSpPr/>
          <p:nvPr/>
        </p:nvSpPr>
        <p:spPr>
          <a:xfrm>
            <a:off x="8358214" y="342900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O</a:t>
            </a:r>
            <a:endParaRPr lang="ro-RO" dirty="0"/>
          </a:p>
        </p:txBody>
      </p:sp>
      <p:cxnSp>
        <p:nvCxnSpPr>
          <p:cNvPr id="126" name="Conector drept 125"/>
          <p:cNvCxnSpPr>
            <a:endCxn id="29" idx="3"/>
          </p:cNvCxnSpPr>
          <p:nvPr/>
        </p:nvCxnSpPr>
        <p:spPr>
          <a:xfrm rot="10800000">
            <a:off x="2214546" y="6107926"/>
            <a:ext cx="3000396" cy="10874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4" name="Formă liberă 133"/>
          <p:cNvSpPr/>
          <p:nvPr/>
        </p:nvSpPr>
        <p:spPr>
          <a:xfrm>
            <a:off x="1458686" y="5700156"/>
            <a:ext cx="512618" cy="391886"/>
          </a:xfrm>
          <a:custGeom>
            <a:avLst/>
            <a:gdLst>
              <a:gd name="connsiteX0" fmla="*/ 512618 w 512618"/>
              <a:gd name="connsiteY0" fmla="*/ 391886 h 391886"/>
              <a:gd name="connsiteX1" fmla="*/ 61356 w 512618"/>
              <a:gd name="connsiteY1" fmla="*/ 296883 h 391886"/>
              <a:gd name="connsiteX2" fmla="*/ 144483 w 512618"/>
              <a:gd name="connsiteY2" fmla="*/ 0 h 391886"/>
              <a:gd name="connsiteX3" fmla="*/ 144483 w 512618"/>
              <a:gd name="connsiteY3" fmla="*/ 0 h 391886"/>
            </a:gdLst>
            <a:ahLst/>
            <a:cxnLst>
              <a:cxn ang="0">
                <a:pos x="connsiteX0" y="connsiteY0"/>
              </a:cxn>
              <a:cxn ang="0">
                <a:pos x="connsiteX1" y="connsiteY1"/>
              </a:cxn>
              <a:cxn ang="0">
                <a:pos x="connsiteX2" y="connsiteY2"/>
              </a:cxn>
              <a:cxn ang="0">
                <a:pos x="connsiteX3" y="connsiteY3"/>
              </a:cxn>
            </a:cxnLst>
            <a:rect l="l" t="t" r="r" b="b"/>
            <a:pathLst>
              <a:path w="512618" h="391886">
                <a:moveTo>
                  <a:pt x="512618" y="391886"/>
                </a:moveTo>
                <a:cubicBezTo>
                  <a:pt x="317665" y="377041"/>
                  <a:pt x="122712" y="362197"/>
                  <a:pt x="61356" y="296883"/>
                </a:cubicBezTo>
                <a:cubicBezTo>
                  <a:pt x="0" y="231569"/>
                  <a:pt x="144483" y="0"/>
                  <a:pt x="144483" y="0"/>
                </a:cubicBezTo>
                <a:lnTo>
                  <a:pt x="144483"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8" name="Conector drept 137"/>
          <p:cNvCxnSpPr>
            <a:stCxn id="134" idx="2"/>
          </p:cNvCxnSpPr>
          <p:nvPr/>
        </p:nvCxnSpPr>
        <p:spPr>
          <a:xfrm flipV="1">
            <a:off x="1603169" y="5429264"/>
            <a:ext cx="1540071" cy="27089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56" name="CasetăText 155"/>
          <p:cNvSpPr txBox="1"/>
          <p:nvPr/>
        </p:nvSpPr>
        <p:spPr>
          <a:xfrm>
            <a:off x="7072330" y="5429264"/>
            <a:ext cx="1000132" cy="246221"/>
          </a:xfrm>
          <a:prstGeom prst="rect">
            <a:avLst/>
          </a:prstGeom>
          <a:noFill/>
        </p:spPr>
        <p:txBody>
          <a:bodyPr wrap="square" rtlCol="0">
            <a:spAutoFit/>
          </a:bodyPr>
          <a:lstStyle/>
          <a:p>
            <a:r>
              <a:rPr lang="ro-RO" sz="1000" dirty="0" smtClean="0"/>
              <a:t>3000 m</a:t>
            </a:r>
            <a:endParaRPr lang="ro-RO" sz="1000" dirty="0"/>
          </a:p>
        </p:txBody>
      </p:sp>
      <p:sp>
        <p:nvSpPr>
          <p:cNvPr id="157" name="CasetăText 156"/>
          <p:cNvSpPr txBox="1"/>
          <p:nvPr/>
        </p:nvSpPr>
        <p:spPr>
          <a:xfrm rot="176162">
            <a:off x="2934575" y="5954782"/>
            <a:ext cx="1000132" cy="246221"/>
          </a:xfrm>
          <a:prstGeom prst="rect">
            <a:avLst/>
          </a:prstGeom>
          <a:noFill/>
        </p:spPr>
        <p:txBody>
          <a:bodyPr wrap="square" rtlCol="0">
            <a:spAutoFit/>
          </a:bodyPr>
          <a:lstStyle/>
          <a:p>
            <a:r>
              <a:rPr lang="ro-RO" sz="1000" dirty="0" smtClean="0"/>
              <a:t>1300 m</a:t>
            </a:r>
            <a:endParaRPr lang="ro-RO" sz="1000" dirty="0"/>
          </a:p>
        </p:txBody>
      </p:sp>
      <p:sp>
        <p:nvSpPr>
          <p:cNvPr id="158" name="CasetăText 157"/>
          <p:cNvSpPr txBox="1"/>
          <p:nvPr/>
        </p:nvSpPr>
        <p:spPr>
          <a:xfrm>
            <a:off x="614363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59" name="CasetăText 158"/>
          <p:cNvSpPr txBox="1"/>
          <p:nvPr/>
        </p:nvSpPr>
        <p:spPr>
          <a:xfrm>
            <a:off x="542925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0" name="CasetăText 159"/>
          <p:cNvSpPr txBox="1"/>
          <p:nvPr/>
        </p:nvSpPr>
        <p:spPr>
          <a:xfrm>
            <a:off x="471487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1" name="CasetăText 160"/>
          <p:cNvSpPr txBox="1"/>
          <p:nvPr/>
        </p:nvSpPr>
        <p:spPr>
          <a:xfrm>
            <a:off x="5429256" y="6000768"/>
            <a:ext cx="571504" cy="246221"/>
          </a:xfrm>
          <a:prstGeom prst="rect">
            <a:avLst/>
          </a:prstGeom>
          <a:noFill/>
        </p:spPr>
        <p:txBody>
          <a:bodyPr wrap="square" rtlCol="0">
            <a:spAutoFit/>
          </a:bodyPr>
          <a:lstStyle/>
          <a:p>
            <a:r>
              <a:rPr lang="ro-RO" sz="1000" dirty="0" smtClean="0"/>
              <a:t>150 m</a:t>
            </a:r>
            <a:endParaRPr lang="ro-RO" sz="1000" dirty="0"/>
          </a:p>
        </p:txBody>
      </p:sp>
      <p:sp>
        <p:nvSpPr>
          <p:cNvPr id="162" name="CasetăText 161"/>
          <p:cNvSpPr txBox="1"/>
          <p:nvPr/>
        </p:nvSpPr>
        <p:spPr>
          <a:xfrm>
            <a:off x="4643438" y="6000768"/>
            <a:ext cx="571504" cy="246221"/>
          </a:xfrm>
          <a:prstGeom prst="rect">
            <a:avLst/>
          </a:prstGeom>
          <a:noFill/>
        </p:spPr>
        <p:txBody>
          <a:bodyPr wrap="square" rtlCol="0">
            <a:spAutoFit/>
          </a:bodyPr>
          <a:lstStyle/>
          <a:p>
            <a:r>
              <a:rPr lang="ro-RO" sz="1000" dirty="0" smtClean="0"/>
              <a:t>200 m</a:t>
            </a:r>
            <a:endParaRPr lang="ro-RO" sz="1000" dirty="0"/>
          </a:p>
        </p:txBody>
      </p:sp>
      <p:sp>
        <p:nvSpPr>
          <p:cNvPr id="163" name="CasetăText 162"/>
          <p:cNvSpPr txBox="1"/>
          <p:nvPr/>
        </p:nvSpPr>
        <p:spPr>
          <a:xfrm rot="16200000">
            <a:off x="5623805" y="5734781"/>
            <a:ext cx="571504" cy="246221"/>
          </a:xfrm>
          <a:prstGeom prst="rect">
            <a:avLst/>
          </a:prstGeom>
          <a:noFill/>
        </p:spPr>
        <p:txBody>
          <a:bodyPr wrap="square" rtlCol="0">
            <a:spAutoFit/>
          </a:bodyPr>
          <a:lstStyle/>
          <a:p>
            <a:r>
              <a:rPr lang="ro-RO" sz="1000" dirty="0" smtClean="0"/>
              <a:t>200 m</a:t>
            </a:r>
            <a:endParaRPr lang="ro-RO" sz="1000" dirty="0"/>
          </a:p>
        </p:txBody>
      </p:sp>
      <p:sp>
        <p:nvSpPr>
          <p:cNvPr id="166" name="CasetăText 165"/>
          <p:cNvSpPr txBox="1"/>
          <p:nvPr/>
        </p:nvSpPr>
        <p:spPr>
          <a:xfrm rot="16200000">
            <a:off x="490942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7" name="CasetăText 166"/>
          <p:cNvSpPr txBox="1"/>
          <p:nvPr/>
        </p:nvSpPr>
        <p:spPr>
          <a:xfrm rot="16200000">
            <a:off x="419504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8" name="CasetăText 167"/>
          <p:cNvSpPr txBox="1"/>
          <p:nvPr/>
        </p:nvSpPr>
        <p:spPr>
          <a:xfrm rot="15330151">
            <a:off x="1190824" y="5899378"/>
            <a:ext cx="571504" cy="246221"/>
          </a:xfrm>
          <a:prstGeom prst="rect">
            <a:avLst/>
          </a:prstGeom>
          <a:noFill/>
        </p:spPr>
        <p:txBody>
          <a:bodyPr wrap="square" rtlCol="0">
            <a:spAutoFit/>
          </a:bodyPr>
          <a:lstStyle/>
          <a:p>
            <a:r>
              <a:rPr lang="ro-RO" sz="1000" dirty="0" smtClean="0"/>
              <a:t>200 m</a:t>
            </a:r>
            <a:endParaRPr lang="ro-RO" sz="1000" dirty="0"/>
          </a:p>
        </p:txBody>
      </p:sp>
      <p:sp>
        <p:nvSpPr>
          <p:cNvPr id="169" name="CasetăText 168"/>
          <p:cNvSpPr txBox="1"/>
          <p:nvPr/>
        </p:nvSpPr>
        <p:spPr>
          <a:xfrm rot="21025098">
            <a:off x="1658334" y="5418170"/>
            <a:ext cx="745690" cy="246221"/>
          </a:xfrm>
          <a:prstGeom prst="rect">
            <a:avLst/>
          </a:prstGeom>
          <a:noFill/>
        </p:spPr>
        <p:txBody>
          <a:bodyPr wrap="square" rtlCol="0">
            <a:spAutoFit/>
          </a:bodyPr>
          <a:lstStyle/>
          <a:p>
            <a:r>
              <a:rPr lang="ro-RO" sz="1000" dirty="0" smtClean="0"/>
              <a:t>1000 m</a:t>
            </a:r>
            <a:endParaRPr lang="ro-RO" sz="1000" dirty="0"/>
          </a:p>
        </p:txBody>
      </p:sp>
      <p:sp>
        <p:nvSpPr>
          <p:cNvPr id="170" name="CasetăText 169"/>
          <p:cNvSpPr txBox="1"/>
          <p:nvPr/>
        </p:nvSpPr>
        <p:spPr>
          <a:xfrm rot="2023394">
            <a:off x="432944" y="5048208"/>
            <a:ext cx="760699" cy="246221"/>
          </a:xfrm>
          <a:prstGeom prst="rect">
            <a:avLst/>
          </a:prstGeom>
          <a:noFill/>
        </p:spPr>
        <p:txBody>
          <a:bodyPr wrap="square" rtlCol="0">
            <a:spAutoFit/>
          </a:bodyPr>
          <a:lstStyle/>
          <a:p>
            <a:r>
              <a:rPr lang="ro-RO" sz="1000" dirty="0" smtClean="0"/>
              <a:t>30000 m</a:t>
            </a:r>
            <a:endParaRPr lang="ro-RO" sz="1000" dirty="0"/>
          </a:p>
        </p:txBody>
      </p:sp>
      <p:sp>
        <p:nvSpPr>
          <p:cNvPr id="171" name="CasetăText 170"/>
          <p:cNvSpPr txBox="1"/>
          <p:nvPr/>
        </p:nvSpPr>
        <p:spPr>
          <a:xfrm rot="404041">
            <a:off x="1369047" y="3973764"/>
            <a:ext cx="776855" cy="246221"/>
          </a:xfrm>
          <a:prstGeom prst="rect">
            <a:avLst/>
          </a:prstGeom>
          <a:noFill/>
        </p:spPr>
        <p:txBody>
          <a:bodyPr wrap="square" rtlCol="0">
            <a:spAutoFit/>
          </a:bodyPr>
          <a:lstStyle/>
          <a:p>
            <a:r>
              <a:rPr lang="ro-RO" sz="1000" dirty="0" smtClean="0"/>
              <a:t>1600 m</a:t>
            </a:r>
            <a:endParaRPr lang="ro-RO" sz="1000" dirty="0"/>
          </a:p>
        </p:txBody>
      </p:sp>
      <p:sp>
        <p:nvSpPr>
          <p:cNvPr id="173" name="CasetăText 172"/>
          <p:cNvSpPr txBox="1"/>
          <p:nvPr/>
        </p:nvSpPr>
        <p:spPr>
          <a:xfrm rot="616479">
            <a:off x="3303492" y="5263945"/>
            <a:ext cx="571504" cy="246221"/>
          </a:xfrm>
          <a:prstGeom prst="rect">
            <a:avLst/>
          </a:prstGeom>
          <a:noFill/>
        </p:spPr>
        <p:txBody>
          <a:bodyPr wrap="square" rtlCol="0">
            <a:spAutoFit/>
          </a:bodyPr>
          <a:lstStyle/>
          <a:p>
            <a:r>
              <a:rPr lang="ro-RO" sz="1000" dirty="0" smtClean="0"/>
              <a:t>300 m</a:t>
            </a:r>
            <a:endParaRPr lang="ro-RO" sz="1000" dirty="0"/>
          </a:p>
        </p:txBody>
      </p:sp>
      <p:sp>
        <p:nvSpPr>
          <p:cNvPr id="174" name="CasetăText 173"/>
          <p:cNvSpPr txBox="1"/>
          <p:nvPr/>
        </p:nvSpPr>
        <p:spPr>
          <a:xfrm rot="17972201">
            <a:off x="2343538" y="4178153"/>
            <a:ext cx="682218" cy="246221"/>
          </a:xfrm>
          <a:prstGeom prst="rect">
            <a:avLst/>
          </a:prstGeom>
          <a:noFill/>
        </p:spPr>
        <p:txBody>
          <a:bodyPr wrap="square" rtlCol="0">
            <a:spAutoFit/>
          </a:bodyPr>
          <a:lstStyle/>
          <a:p>
            <a:r>
              <a:rPr lang="ro-RO" sz="1000" dirty="0" smtClean="0"/>
              <a:t>6000 m</a:t>
            </a:r>
            <a:endParaRPr lang="ro-RO" sz="1000" dirty="0"/>
          </a:p>
        </p:txBody>
      </p:sp>
      <p:sp>
        <p:nvSpPr>
          <p:cNvPr id="175" name="CasetăText 174"/>
          <p:cNvSpPr txBox="1"/>
          <p:nvPr/>
        </p:nvSpPr>
        <p:spPr>
          <a:xfrm rot="18633171">
            <a:off x="3051123" y="3205360"/>
            <a:ext cx="652952" cy="246221"/>
          </a:xfrm>
          <a:prstGeom prst="rect">
            <a:avLst/>
          </a:prstGeom>
          <a:noFill/>
        </p:spPr>
        <p:txBody>
          <a:bodyPr wrap="square" rtlCol="0">
            <a:spAutoFit/>
          </a:bodyPr>
          <a:lstStyle/>
          <a:p>
            <a:r>
              <a:rPr lang="ro-RO" sz="1000" dirty="0" smtClean="0"/>
              <a:t>3000 m</a:t>
            </a:r>
            <a:endParaRPr lang="ro-RO" sz="1000" dirty="0"/>
          </a:p>
        </p:txBody>
      </p:sp>
      <p:sp>
        <p:nvSpPr>
          <p:cNvPr id="176" name="CasetăText 175"/>
          <p:cNvSpPr txBox="1"/>
          <p:nvPr/>
        </p:nvSpPr>
        <p:spPr>
          <a:xfrm rot="421413">
            <a:off x="5155614" y="2975973"/>
            <a:ext cx="784482" cy="246221"/>
          </a:xfrm>
          <a:prstGeom prst="rect">
            <a:avLst/>
          </a:prstGeom>
          <a:noFill/>
        </p:spPr>
        <p:txBody>
          <a:bodyPr wrap="square" rtlCol="0">
            <a:spAutoFit/>
          </a:bodyPr>
          <a:lstStyle/>
          <a:p>
            <a:r>
              <a:rPr lang="ro-RO" sz="1000" dirty="0" smtClean="0"/>
              <a:t>6000 m</a:t>
            </a:r>
            <a:endParaRPr lang="ro-RO" sz="1000" dirty="0"/>
          </a:p>
        </p:txBody>
      </p:sp>
      <p:sp>
        <p:nvSpPr>
          <p:cNvPr id="177" name="CasetăText 176"/>
          <p:cNvSpPr txBox="1"/>
          <p:nvPr/>
        </p:nvSpPr>
        <p:spPr>
          <a:xfrm>
            <a:off x="6000760" y="4429132"/>
            <a:ext cx="714380" cy="246221"/>
          </a:xfrm>
          <a:prstGeom prst="rect">
            <a:avLst/>
          </a:prstGeom>
          <a:noFill/>
        </p:spPr>
        <p:txBody>
          <a:bodyPr wrap="square" rtlCol="0">
            <a:spAutoFit/>
          </a:bodyPr>
          <a:lstStyle/>
          <a:p>
            <a:r>
              <a:rPr lang="ro-RO" sz="1000" dirty="0" smtClean="0"/>
              <a:t>3200 m</a:t>
            </a:r>
            <a:endParaRPr lang="ro-RO" sz="1000" dirty="0"/>
          </a:p>
        </p:txBody>
      </p:sp>
      <p:sp>
        <p:nvSpPr>
          <p:cNvPr id="178" name="CasetăText 177"/>
          <p:cNvSpPr txBox="1"/>
          <p:nvPr/>
        </p:nvSpPr>
        <p:spPr>
          <a:xfrm rot="19623574">
            <a:off x="4084664" y="2378131"/>
            <a:ext cx="674439" cy="246221"/>
          </a:xfrm>
          <a:prstGeom prst="rect">
            <a:avLst/>
          </a:prstGeom>
          <a:noFill/>
        </p:spPr>
        <p:txBody>
          <a:bodyPr wrap="square" rtlCol="0">
            <a:spAutoFit/>
          </a:bodyPr>
          <a:lstStyle/>
          <a:p>
            <a:r>
              <a:rPr lang="ro-RO" sz="1000" dirty="0" smtClean="0"/>
              <a:t>7000 m</a:t>
            </a:r>
            <a:endParaRPr lang="ro-RO" sz="1000" dirty="0"/>
          </a:p>
        </p:txBody>
      </p:sp>
      <p:sp>
        <p:nvSpPr>
          <p:cNvPr id="182" name="CasetăText 181"/>
          <p:cNvSpPr txBox="1"/>
          <p:nvPr/>
        </p:nvSpPr>
        <p:spPr>
          <a:xfrm>
            <a:off x="5500694" y="1857364"/>
            <a:ext cx="571504" cy="246221"/>
          </a:xfrm>
          <a:prstGeom prst="rect">
            <a:avLst/>
          </a:prstGeom>
          <a:noFill/>
        </p:spPr>
        <p:txBody>
          <a:bodyPr wrap="square" rtlCol="0">
            <a:spAutoFit/>
          </a:bodyPr>
          <a:lstStyle/>
          <a:p>
            <a:r>
              <a:rPr lang="ro-RO" sz="1000" dirty="0" smtClean="0"/>
              <a:t>100 m</a:t>
            </a:r>
            <a:endParaRPr lang="ro-RO" sz="1000" dirty="0"/>
          </a:p>
        </p:txBody>
      </p:sp>
      <p:sp>
        <p:nvSpPr>
          <p:cNvPr id="183" name="CasetăText 182"/>
          <p:cNvSpPr txBox="1"/>
          <p:nvPr/>
        </p:nvSpPr>
        <p:spPr>
          <a:xfrm rot="1340352">
            <a:off x="5883231" y="1670984"/>
            <a:ext cx="571504" cy="246221"/>
          </a:xfrm>
          <a:prstGeom prst="rect">
            <a:avLst/>
          </a:prstGeom>
          <a:noFill/>
        </p:spPr>
        <p:txBody>
          <a:bodyPr wrap="square" rtlCol="0">
            <a:spAutoFit/>
          </a:bodyPr>
          <a:lstStyle/>
          <a:p>
            <a:r>
              <a:rPr lang="ro-RO" sz="1000" dirty="0" smtClean="0"/>
              <a:t>600 m</a:t>
            </a:r>
            <a:endParaRPr lang="ro-RO" sz="1000" dirty="0"/>
          </a:p>
        </p:txBody>
      </p:sp>
      <p:sp>
        <p:nvSpPr>
          <p:cNvPr id="184" name="CasetăText 183"/>
          <p:cNvSpPr txBox="1"/>
          <p:nvPr/>
        </p:nvSpPr>
        <p:spPr>
          <a:xfrm rot="1223126">
            <a:off x="6949466" y="2054015"/>
            <a:ext cx="717385" cy="246221"/>
          </a:xfrm>
          <a:prstGeom prst="rect">
            <a:avLst/>
          </a:prstGeom>
          <a:noFill/>
        </p:spPr>
        <p:txBody>
          <a:bodyPr wrap="square" rtlCol="0">
            <a:spAutoFit/>
          </a:bodyPr>
          <a:lstStyle/>
          <a:p>
            <a:r>
              <a:rPr lang="ro-RO" sz="1000" dirty="0" smtClean="0"/>
              <a:t>2000 m</a:t>
            </a:r>
            <a:endParaRPr lang="ro-RO" sz="1000" dirty="0"/>
          </a:p>
        </p:txBody>
      </p:sp>
      <p:sp>
        <p:nvSpPr>
          <p:cNvPr id="185" name="CasetăText 184"/>
          <p:cNvSpPr txBox="1"/>
          <p:nvPr/>
        </p:nvSpPr>
        <p:spPr>
          <a:xfrm>
            <a:off x="4867276" y="5581664"/>
            <a:ext cx="571504" cy="861774"/>
          </a:xfrm>
          <a:prstGeom prst="rect">
            <a:avLst/>
          </a:prstGeom>
          <a:noFill/>
        </p:spPr>
        <p:txBody>
          <a:bodyPr wrap="square" rtlCol="0">
            <a:spAutoFit/>
          </a:bodyPr>
          <a:lstStyle/>
          <a:p>
            <a:pPr lvl="1"/>
            <a:r>
              <a:rPr lang="ro-RO" sz="1000" dirty="0" smtClean="0"/>
              <a:t>200 m</a:t>
            </a:r>
            <a:endParaRPr lang="ro-RO" sz="1000" dirty="0"/>
          </a:p>
        </p:txBody>
      </p:sp>
      <p:sp>
        <p:nvSpPr>
          <p:cNvPr id="192" name="CasetăText 191"/>
          <p:cNvSpPr txBox="1"/>
          <p:nvPr/>
        </p:nvSpPr>
        <p:spPr>
          <a:xfrm rot="422113">
            <a:off x="2572118" y="2753787"/>
            <a:ext cx="731978" cy="246221"/>
          </a:xfrm>
          <a:prstGeom prst="rect">
            <a:avLst/>
          </a:prstGeom>
          <a:noFill/>
        </p:spPr>
        <p:txBody>
          <a:bodyPr wrap="square" rtlCol="0">
            <a:spAutoFit/>
          </a:bodyPr>
          <a:lstStyle/>
          <a:p>
            <a:r>
              <a:rPr lang="ro-RO" sz="1000" dirty="0" smtClean="0"/>
              <a:t>2500 m</a:t>
            </a:r>
            <a:endParaRPr lang="ro-RO" sz="1000" dirty="0"/>
          </a:p>
        </p:txBody>
      </p:sp>
      <p:sp>
        <p:nvSpPr>
          <p:cNvPr id="193" name="CasetăText 192"/>
          <p:cNvSpPr txBox="1"/>
          <p:nvPr/>
        </p:nvSpPr>
        <p:spPr>
          <a:xfrm rot="616479">
            <a:off x="3517806" y="4335250"/>
            <a:ext cx="571504" cy="246221"/>
          </a:xfrm>
          <a:prstGeom prst="rect">
            <a:avLst/>
          </a:prstGeom>
          <a:noFill/>
        </p:spPr>
        <p:txBody>
          <a:bodyPr wrap="square" rtlCol="0">
            <a:spAutoFit/>
          </a:bodyPr>
          <a:lstStyle/>
          <a:p>
            <a:r>
              <a:rPr lang="ro-RO" sz="1000" dirty="0" smtClean="0"/>
              <a:t>200 m</a:t>
            </a:r>
            <a:endParaRPr lang="ro-RO" sz="1000" dirty="0"/>
          </a:p>
        </p:txBody>
      </p:sp>
      <p:sp>
        <p:nvSpPr>
          <p:cNvPr id="194" name="CasetăText 193"/>
          <p:cNvSpPr txBox="1"/>
          <p:nvPr/>
        </p:nvSpPr>
        <p:spPr>
          <a:xfrm rot="398278">
            <a:off x="3869935" y="4104148"/>
            <a:ext cx="571504" cy="246221"/>
          </a:xfrm>
          <a:prstGeom prst="rect">
            <a:avLst/>
          </a:prstGeom>
          <a:noFill/>
        </p:spPr>
        <p:txBody>
          <a:bodyPr wrap="square" rtlCol="0">
            <a:spAutoFit/>
          </a:bodyPr>
          <a:lstStyle/>
          <a:p>
            <a:r>
              <a:rPr lang="ro-RO" sz="1000" dirty="0" smtClean="0"/>
              <a:t>300 m</a:t>
            </a:r>
            <a:endParaRPr lang="ro-RO" sz="1000" dirty="0"/>
          </a:p>
        </p:txBody>
      </p:sp>
      <p:sp>
        <p:nvSpPr>
          <p:cNvPr id="195" name="CasetăText 194"/>
          <p:cNvSpPr txBox="1"/>
          <p:nvPr/>
        </p:nvSpPr>
        <p:spPr>
          <a:xfrm rot="20351465">
            <a:off x="520745" y="2760545"/>
            <a:ext cx="705941" cy="246221"/>
          </a:xfrm>
          <a:prstGeom prst="rect">
            <a:avLst/>
          </a:prstGeom>
          <a:noFill/>
        </p:spPr>
        <p:txBody>
          <a:bodyPr wrap="square" rtlCol="0">
            <a:spAutoFit/>
          </a:bodyPr>
          <a:lstStyle/>
          <a:p>
            <a:r>
              <a:rPr lang="ro-RO" sz="1000" dirty="0" smtClean="0"/>
              <a:t>15000 m</a:t>
            </a:r>
            <a:endParaRPr lang="ro-RO" sz="1000" dirty="0"/>
          </a:p>
        </p:txBody>
      </p:sp>
      <p:sp>
        <p:nvSpPr>
          <p:cNvPr id="196" name="CasetăText 195"/>
          <p:cNvSpPr txBox="1"/>
          <p:nvPr/>
        </p:nvSpPr>
        <p:spPr>
          <a:xfrm rot="15988876">
            <a:off x="7457308" y="4988684"/>
            <a:ext cx="649122" cy="246221"/>
          </a:xfrm>
          <a:prstGeom prst="rect">
            <a:avLst/>
          </a:prstGeom>
          <a:noFill/>
        </p:spPr>
        <p:txBody>
          <a:bodyPr wrap="square" rtlCol="0">
            <a:spAutoFit/>
          </a:bodyPr>
          <a:lstStyle/>
          <a:p>
            <a:r>
              <a:rPr lang="ro-RO" sz="1000" dirty="0" smtClean="0"/>
              <a:t>1500 m</a:t>
            </a:r>
            <a:endParaRPr lang="ro-RO" sz="1000" dirty="0"/>
          </a:p>
        </p:txBody>
      </p:sp>
      <p:sp>
        <p:nvSpPr>
          <p:cNvPr id="197" name="CasetăText 196"/>
          <p:cNvSpPr txBox="1"/>
          <p:nvPr/>
        </p:nvSpPr>
        <p:spPr>
          <a:xfrm rot="18767675">
            <a:off x="7767530" y="4140236"/>
            <a:ext cx="683141" cy="246221"/>
          </a:xfrm>
          <a:prstGeom prst="rect">
            <a:avLst/>
          </a:prstGeom>
          <a:noFill/>
        </p:spPr>
        <p:txBody>
          <a:bodyPr wrap="square" rtlCol="0">
            <a:spAutoFit/>
          </a:bodyPr>
          <a:lstStyle/>
          <a:p>
            <a:r>
              <a:rPr lang="ro-RO" sz="1000" dirty="0" smtClean="0"/>
              <a:t>3500 m</a:t>
            </a:r>
            <a:endParaRPr lang="ro-RO" sz="1000" dirty="0"/>
          </a:p>
        </p:txBody>
      </p:sp>
      <p:sp>
        <p:nvSpPr>
          <p:cNvPr id="198" name="CasetăText 197"/>
          <p:cNvSpPr txBox="1"/>
          <p:nvPr/>
        </p:nvSpPr>
        <p:spPr>
          <a:xfrm rot="5188938">
            <a:off x="8292290" y="3737576"/>
            <a:ext cx="706721" cy="246221"/>
          </a:xfrm>
          <a:prstGeom prst="rect">
            <a:avLst/>
          </a:prstGeom>
          <a:noFill/>
        </p:spPr>
        <p:txBody>
          <a:bodyPr wrap="square" rtlCol="0">
            <a:spAutoFit/>
          </a:bodyPr>
          <a:lstStyle/>
          <a:p>
            <a:r>
              <a:rPr lang="ro-RO" sz="1000" dirty="0" smtClean="0"/>
              <a:t>3000 m</a:t>
            </a:r>
            <a:endParaRPr lang="ro-RO" sz="1000" dirty="0"/>
          </a:p>
        </p:txBody>
      </p:sp>
      <p:sp>
        <p:nvSpPr>
          <p:cNvPr id="199" name="CasetăText 198"/>
          <p:cNvSpPr txBox="1"/>
          <p:nvPr/>
        </p:nvSpPr>
        <p:spPr>
          <a:xfrm rot="5400000">
            <a:off x="8201593" y="3014117"/>
            <a:ext cx="702338" cy="246221"/>
          </a:xfrm>
          <a:prstGeom prst="rect">
            <a:avLst/>
          </a:prstGeom>
          <a:noFill/>
        </p:spPr>
        <p:txBody>
          <a:bodyPr wrap="square" rtlCol="0">
            <a:spAutoFit/>
          </a:bodyPr>
          <a:lstStyle/>
          <a:p>
            <a:r>
              <a:rPr lang="ro-RO" sz="1000" dirty="0" smtClean="0"/>
              <a:t>9000 m</a:t>
            </a:r>
            <a:endParaRPr lang="ro-RO" sz="1000" dirty="0"/>
          </a:p>
        </p:txBody>
      </p:sp>
      <p:sp>
        <p:nvSpPr>
          <p:cNvPr id="113" name="Oval 112"/>
          <p:cNvSpPr/>
          <p:nvPr/>
        </p:nvSpPr>
        <p:spPr>
          <a:xfrm>
            <a:off x="592932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ro-RO" dirty="0"/>
          </a:p>
        </p:txBody>
      </p:sp>
      <p:sp>
        <p:nvSpPr>
          <p:cNvPr id="117" name="Oval 116"/>
          <p:cNvSpPr/>
          <p:nvPr/>
        </p:nvSpPr>
        <p:spPr>
          <a:xfrm>
            <a:off x="557213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ro-RO" dirty="0"/>
          </a:p>
        </p:txBody>
      </p:sp>
      <p:sp>
        <p:nvSpPr>
          <p:cNvPr id="120" name="Oval 119"/>
          <p:cNvSpPr/>
          <p:nvPr/>
        </p:nvSpPr>
        <p:spPr>
          <a:xfrm>
            <a:off x="557213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ro-RO" dirty="0"/>
          </a:p>
        </p:txBody>
      </p:sp>
      <p:sp>
        <p:nvSpPr>
          <p:cNvPr id="123" name="Oval 122"/>
          <p:cNvSpPr/>
          <p:nvPr/>
        </p:nvSpPr>
        <p:spPr>
          <a:xfrm>
            <a:off x="450056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ro-RO" dirty="0"/>
          </a:p>
        </p:txBody>
      </p:sp>
      <p:sp>
        <p:nvSpPr>
          <p:cNvPr id="143" name="Oval 142"/>
          <p:cNvSpPr/>
          <p:nvPr/>
        </p:nvSpPr>
        <p:spPr>
          <a:xfrm>
            <a:off x="1500166"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B</a:t>
            </a:r>
            <a:endParaRPr lang="ro-RO" dirty="0"/>
          </a:p>
        </p:txBody>
      </p:sp>
      <p:sp>
        <p:nvSpPr>
          <p:cNvPr id="144" name="Oval 143"/>
          <p:cNvSpPr/>
          <p:nvPr/>
        </p:nvSpPr>
        <p:spPr>
          <a:xfrm>
            <a:off x="3000364" y="5286388"/>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t>
            </a:r>
            <a:endParaRPr lang="ro-RO" dirty="0"/>
          </a:p>
        </p:txBody>
      </p:sp>
      <p:sp>
        <p:nvSpPr>
          <p:cNvPr id="145" name="Oval 144"/>
          <p:cNvSpPr/>
          <p:nvPr/>
        </p:nvSpPr>
        <p:spPr>
          <a:xfrm>
            <a:off x="2357422" y="471488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D</a:t>
            </a:r>
            <a:endParaRPr lang="ro-RO" dirty="0"/>
          </a:p>
        </p:txBody>
      </p:sp>
      <p:sp>
        <p:nvSpPr>
          <p:cNvPr id="146" name="Oval 145"/>
          <p:cNvSpPr/>
          <p:nvPr/>
        </p:nvSpPr>
        <p:spPr>
          <a:xfrm>
            <a:off x="2643174" y="428625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a:t>
            </a:r>
            <a:endParaRPr lang="ro-RO" dirty="0"/>
          </a:p>
        </p:txBody>
      </p:sp>
      <p:sp>
        <p:nvSpPr>
          <p:cNvPr id="147" name="Oval 146"/>
          <p:cNvSpPr/>
          <p:nvPr/>
        </p:nvSpPr>
        <p:spPr>
          <a:xfrm>
            <a:off x="2786050"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G</a:t>
            </a:r>
            <a:endParaRPr lang="ro-R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lvl="0"/>
            <a:r>
              <a:rPr lang="ro-RO" b="1" dirty="0" smtClean="0"/>
              <a:t>ZIUA 1: FAMILIARIZAREA CU ORAŞUL.</a:t>
            </a:r>
            <a:endParaRPr lang="en-US" dirty="0"/>
          </a:p>
        </p:txBody>
      </p:sp>
      <p:sp>
        <p:nvSpPr>
          <p:cNvPr id="3" name="Substituent conținut 2"/>
          <p:cNvSpPr>
            <a:spLocks noGrp="1"/>
          </p:cNvSpPr>
          <p:nvPr>
            <p:ph idx="1"/>
          </p:nvPr>
        </p:nvSpPr>
        <p:spPr>
          <a:xfrm>
            <a:off x="304800" y="1554162"/>
            <a:ext cx="8686800" cy="5160986"/>
          </a:xfrm>
        </p:spPr>
        <p:txBody>
          <a:bodyPr>
            <a:noAutofit/>
          </a:bodyPr>
          <a:lstStyle/>
          <a:p>
            <a:pPr lvl="0">
              <a:defRPr/>
            </a:pPr>
            <a:r>
              <a:rPr lang="ro-RO" sz="1400" dirty="0" smtClean="0"/>
              <a:t>Condiţii: Se pleacă de la liceu şi trebuie vizitate toate obiectivele, fiecare o singură dată. Distanţa dintre fiecare două obiective poate fi parcursă numai într-un singur sens, pe care noi îl stabilim dinainte.</a:t>
            </a:r>
          </a:p>
          <a:p>
            <a:pPr lvl="0">
              <a:defRPr/>
            </a:pPr>
            <a:r>
              <a:rPr lang="ro-RO" sz="1400" dirty="0" smtClean="0"/>
              <a:t>Am înţeles că ceea ce trebuia să determinăm nu era altceva decât un </a:t>
            </a:r>
            <a:r>
              <a:rPr lang="ro-RO" sz="1400" b="1" dirty="0" smtClean="0"/>
              <a:t>graf turneu </a:t>
            </a:r>
            <a:r>
              <a:rPr lang="ro-RO" sz="1400" dirty="0" smtClean="0"/>
              <a:t>al unui subgraf din graful iniţial. De fapt, trebuia să construim un ciclu elementar care să conţină toate nodurile cerute.</a:t>
            </a:r>
          </a:p>
          <a:p>
            <a:pPr lvl="0">
              <a:defRPr/>
            </a:pPr>
            <a:r>
              <a:rPr lang="ro-RO" sz="1400" dirty="0" smtClean="0"/>
              <a:t>Ne-am propus să nu folosim metoda </a:t>
            </a:r>
            <a:r>
              <a:rPr lang="ro-RO" sz="1400" dirty="0" err="1" smtClean="0"/>
              <a:t>backtracking</a:t>
            </a:r>
            <a:r>
              <a:rPr lang="ro-RO" sz="1400" dirty="0" smtClean="0"/>
              <a:t> . De altfel, cu </a:t>
            </a:r>
            <a:r>
              <a:rPr lang="ro-RO" sz="1400" dirty="0" err="1" smtClean="0"/>
              <a:t>backtracking</a:t>
            </a:r>
            <a:r>
              <a:rPr lang="ro-RO" sz="1400" dirty="0" smtClean="0"/>
              <a:t> s-ar genera toate traseele posibile, ori noi trebuie să găsim un singur traseu, deci utilizarea acestei tehnici nu este neapărat necesară.</a:t>
            </a:r>
          </a:p>
          <a:p>
            <a:pPr lvl="0">
              <a:defRPr/>
            </a:pPr>
            <a:r>
              <a:rPr lang="ro-RO" sz="1400" dirty="0" smtClean="0"/>
              <a:t>Memorăm drumul într-un vector de noduri, în ordinea în care urmează a fi “vizitate”. Introducem iniţial în vector nodul cu numărul 1. În continuare, pentru fiecare din celelalte noduri încercăm să găsim poziţia pe care o va avea în cadrul drumului (în vector). Fiecare nod k se va adăuga fie în interior, fie la sfârşit, aşa încât vectorul să păstreze statutul de drum, ca în exemplu:</a:t>
            </a:r>
          </a:p>
          <a:p>
            <a:pPr lvl="0">
              <a:defRPr/>
            </a:pPr>
            <a:r>
              <a:rPr lang="ro-RO" sz="1400" dirty="0" smtClean="0"/>
              <a:t>Se adaugă iniţial vârful 1:</a:t>
            </a:r>
          </a:p>
          <a:p>
            <a:pPr lvl="0">
              <a:defRPr/>
            </a:pPr>
            <a:r>
              <a:rPr lang="ro-RO" sz="1400" dirty="0" smtClean="0"/>
              <a:t>Vârful 2 se adaugă la sfârşit, pentru că există muchia (1,2): </a:t>
            </a:r>
          </a:p>
          <a:p>
            <a:pPr lvl="0">
              <a:defRPr/>
            </a:pPr>
            <a:r>
              <a:rPr lang="ro-RO" sz="1400" dirty="0" smtClean="0"/>
              <a:t>Vârful 3 se adaugă la sfârşit, pentru că nu există muchia (1,3), dar există (2,3): </a:t>
            </a:r>
          </a:p>
          <a:p>
            <a:pPr lvl="0">
              <a:defRPr/>
            </a:pPr>
            <a:r>
              <a:rPr lang="ro-RO" sz="1400" dirty="0" smtClean="0"/>
              <a:t>Din aceleaşi motive, vârfurile 4 şi 7 se adaugă la sfârşit:</a:t>
            </a:r>
          </a:p>
          <a:p>
            <a:pPr lvl="0">
              <a:defRPr/>
            </a:pPr>
            <a:r>
              <a:rPr lang="ro-RO" sz="1400" dirty="0" smtClean="0"/>
              <a:t>Vârfurile 5 şi 6 se adaugă în interior, după vârful 2, pentru că există muchia (2,5):</a:t>
            </a:r>
          </a:p>
          <a:p>
            <a:pPr lvl="0">
              <a:defRPr/>
            </a:pPr>
            <a:endParaRPr lang="ro-RO" sz="1400" b="1" dirty="0" smtClean="0"/>
          </a:p>
          <a:p>
            <a:pPr lvl="0">
              <a:defRPr/>
            </a:pPr>
            <a:r>
              <a:rPr lang="ro-RO" sz="1400" b="1" dirty="0" smtClean="0"/>
              <a:t>şi, în final: </a:t>
            </a:r>
          </a:p>
          <a:p>
            <a:pPr lvl="0">
              <a:defRPr/>
            </a:pPr>
            <a:endParaRPr lang="ro-RO" sz="1400" b="1" dirty="0" smtClean="0"/>
          </a:p>
          <a:p>
            <a:pPr lvl="0">
              <a:defRPr/>
            </a:pPr>
            <a:r>
              <a:rPr lang="ro-RO" sz="1400" b="1" dirty="0" smtClean="0"/>
              <a:t>1-Liceu – 2 – 5-Poliţie – 6 – 3 – 4-Primărie – 7-Spital – 8 – </a:t>
            </a:r>
            <a:r>
              <a:rPr lang="ro-RO" sz="1400" b="1" dirty="0" err="1" smtClean="0"/>
              <a:t>A-Biserica</a:t>
            </a:r>
            <a:r>
              <a:rPr lang="ro-RO" sz="1400" b="1" dirty="0" smtClean="0"/>
              <a:t> Monument – B – C – 9-Centrul – </a:t>
            </a:r>
            <a:r>
              <a:rPr lang="ro-RO" sz="1400" b="1" dirty="0" err="1" smtClean="0"/>
              <a:t>H-Biserica</a:t>
            </a:r>
            <a:r>
              <a:rPr lang="ro-RO" sz="1400" b="1" dirty="0" smtClean="0"/>
              <a:t> – R – S – 1-Liceu</a:t>
            </a:r>
            <a:endParaRPr lang="en-US" sz="1400" b="1" dirty="0" smtClean="0"/>
          </a:p>
          <a:p>
            <a:endParaRPr lang="en-US" sz="1400" dirty="0"/>
          </a:p>
        </p:txBody>
      </p:sp>
      <p:sp>
        <p:nvSpPr>
          <p:cNvPr id="4" name="Dreptunghi 3"/>
          <p:cNvSpPr/>
          <p:nvPr/>
        </p:nvSpPr>
        <p:spPr>
          <a:xfrm>
            <a:off x="2786050" y="385762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5" name="Dreptunghi 4"/>
          <p:cNvSpPr/>
          <p:nvPr/>
        </p:nvSpPr>
        <p:spPr>
          <a:xfrm>
            <a:off x="5357818" y="414338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6" name="Dreptunghi 5"/>
          <p:cNvSpPr/>
          <p:nvPr/>
        </p:nvSpPr>
        <p:spPr>
          <a:xfrm>
            <a:off x="5643570" y="414338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7" name="Dreptunghi 6"/>
          <p:cNvSpPr/>
          <p:nvPr/>
        </p:nvSpPr>
        <p:spPr>
          <a:xfrm>
            <a:off x="6715140" y="442913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8" name="Dreptunghi 7"/>
          <p:cNvSpPr/>
          <p:nvPr/>
        </p:nvSpPr>
        <p:spPr>
          <a:xfrm>
            <a:off x="7000892" y="442913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9" name="Dreptunghi 8"/>
          <p:cNvSpPr/>
          <p:nvPr/>
        </p:nvSpPr>
        <p:spPr>
          <a:xfrm>
            <a:off x="7286644" y="442913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10" name="Dreptunghi 9"/>
          <p:cNvSpPr/>
          <p:nvPr/>
        </p:nvSpPr>
        <p:spPr>
          <a:xfrm>
            <a:off x="5000628" y="464344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11" name="Dreptunghi 10"/>
          <p:cNvSpPr/>
          <p:nvPr/>
        </p:nvSpPr>
        <p:spPr>
          <a:xfrm>
            <a:off x="5286380" y="464344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12" name="Dreptunghi 11"/>
          <p:cNvSpPr/>
          <p:nvPr/>
        </p:nvSpPr>
        <p:spPr>
          <a:xfrm>
            <a:off x="5572132" y="464344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13" name="Dreptunghi 12"/>
          <p:cNvSpPr/>
          <p:nvPr/>
        </p:nvSpPr>
        <p:spPr>
          <a:xfrm>
            <a:off x="5857884" y="464344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14" name="Dreptunghi 13"/>
          <p:cNvSpPr/>
          <p:nvPr/>
        </p:nvSpPr>
        <p:spPr>
          <a:xfrm>
            <a:off x="6858016"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15" name="Dreptunghi 14"/>
          <p:cNvSpPr/>
          <p:nvPr/>
        </p:nvSpPr>
        <p:spPr>
          <a:xfrm>
            <a:off x="7143768"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16" name="Dreptunghi 15"/>
          <p:cNvSpPr/>
          <p:nvPr/>
        </p:nvSpPr>
        <p:spPr>
          <a:xfrm>
            <a:off x="7429520"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5</a:t>
            </a:r>
            <a:endParaRPr lang="en-US" dirty="0"/>
          </a:p>
        </p:txBody>
      </p:sp>
      <p:sp>
        <p:nvSpPr>
          <p:cNvPr id="17" name="Dreptunghi 16"/>
          <p:cNvSpPr/>
          <p:nvPr/>
        </p:nvSpPr>
        <p:spPr>
          <a:xfrm>
            <a:off x="8001024"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18" name="Dreptunghi 17"/>
          <p:cNvSpPr/>
          <p:nvPr/>
        </p:nvSpPr>
        <p:spPr>
          <a:xfrm>
            <a:off x="8286776"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22" name="Dreptunghi 21"/>
          <p:cNvSpPr/>
          <p:nvPr/>
        </p:nvSpPr>
        <p:spPr>
          <a:xfrm>
            <a:off x="7715272" y="492919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en-US" dirty="0"/>
          </a:p>
        </p:txBody>
      </p:sp>
      <p:sp>
        <p:nvSpPr>
          <p:cNvPr id="26" name="Dreptunghi 25"/>
          <p:cNvSpPr/>
          <p:nvPr/>
        </p:nvSpPr>
        <p:spPr>
          <a:xfrm>
            <a:off x="714348"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27" name="Dreptunghi 26"/>
          <p:cNvSpPr/>
          <p:nvPr/>
        </p:nvSpPr>
        <p:spPr>
          <a:xfrm>
            <a:off x="1000100"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28" name="Dreptunghi 27"/>
          <p:cNvSpPr/>
          <p:nvPr/>
        </p:nvSpPr>
        <p:spPr>
          <a:xfrm>
            <a:off x="1285852"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5</a:t>
            </a:r>
            <a:endParaRPr lang="en-US" dirty="0"/>
          </a:p>
        </p:txBody>
      </p:sp>
      <p:sp>
        <p:nvSpPr>
          <p:cNvPr id="29" name="Dreptunghi 28"/>
          <p:cNvSpPr/>
          <p:nvPr/>
        </p:nvSpPr>
        <p:spPr>
          <a:xfrm>
            <a:off x="1571604"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en-US" dirty="0"/>
          </a:p>
        </p:txBody>
      </p:sp>
      <p:sp>
        <p:nvSpPr>
          <p:cNvPr id="30" name="Dreptunghi 29"/>
          <p:cNvSpPr/>
          <p:nvPr/>
        </p:nvSpPr>
        <p:spPr>
          <a:xfrm>
            <a:off x="1857356"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31" name="Dreptunghi 30"/>
          <p:cNvSpPr/>
          <p:nvPr/>
        </p:nvSpPr>
        <p:spPr>
          <a:xfrm>
            <a:off x="2143108"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32" name="Dreptunghi 31"/>
          <p:cNvSpPr/>
          <p:nvPr/>
        </p:nvSpPr>
        <p:spPr>
          <a:xfrm>
            <a:off x="2428860"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7</a:t>
            </a:r>
            <a:endParaRPr lang="en-US" dirty="0"/>
          </a:p>
        </p:txBody>
      </p:sp>
      <p:sp>
        <p:nvSpPr>
          <p:cNvPr id="33" name="Dreptunghi 32"/>
          <p:cNvSpPr/>
          <p:nvPr/>
        </p:nvSpPr>
        <p:spPr>
          <a:xfrm>
            <a:off x="2714612"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en-US" dirty="0"/>
          </a:p>
        </p:txBody>
      </p:sp>
      <p:sp>
        <p:nvSpPr>
          <p:cNvPr id="34" name="Dreptunghi 33"/>
          <p:cNvSpPr/>
          <p:nvPr/>
        </p:nvSpPr>
        <p:spPr>
          <a:xfrm>
            <a:off x="3000364"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a:t>
            </a:r>
            <a:endParaRPr lang="en-US" dirty="0"/>
          </a:p>
        </p:txBody>
      </p:sp>
      <p:sp>
        <p:nvSpPr>
          <p:cNvPr id="35" name="Dreptunghi 34"/>
          <p:cNvSpPr/>
          <p:nvPr/>
        </p:nvSpPr>
        <p:spPr>
          <a:xfrm>
            <a:off x="3286116"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B</a:t>
            </a:r>
            <a:endParaRPr lang="en-US" dirty="0"/>
          </a:p>
        </p:txBody>
      </p:sp>
      <p:sp>
        <p:nvSpPr>
          <p:cNvPr id="36" name="Dreptunghi 35"/>
          <p:cNvSpPr/>
          <p:nvPr/>
        </p:nvSpPr>
        <p:spPr>
          <a:xfrm>
            <a:off x="3571868"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t>
            </a:r>
            <a:endParaRPr lang="en-US" dirty="0"/>
          </a:p>
        </p:txBody>
      </p:sp>
      <p:sp>
        <p:nvSpPr>
          <p:cNvPr id="37" name="Dreptunghi 36"/>
          <p:cNvSpPr/>
          <p:nvPr/>
        </p:nvSpPr>
        <p:spPr>
          <a:xfrm>
            <a:off x="3857620"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en-US" dirty="0"/>
          </a:p>
        </p:txBody>
      </p:sp>
      <p:sp>
        <p:nvSpPr>
          <p:cNvPr id="38" name="Dreptunghi 37"/>
          <p:cNvSpPr/>
          <p:nvPr/>
        </p:nvSpPr>
        <p:spPr>
          <a:xfrm>
            <a:off x="4143372"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H</a:t>
            </a:r>
            <a:endParaRPr lang="en-US" dirty="0"/>
          </a:p>
        </p:txBody>
      </p:sp>
      <p:sp>
        <p:nvSpPr>
          <p:cNvPr id="39" name="Dreptunghi 38"/>
          <p:cNvSpPr/>
          <p:nvPr/>
        </p:nvSpPr>
        <p:spPr>
          <a:xfrm>
            <a:off x="4429124"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t>
            </a:r>
            <a:endParaRPr lang="en-US" dirty="0"/>
          </a:p>
        </p:txBody>
      </p:sp>
      <p:sp>
        <p:nvSpPr>
          <p:cNvPr id="40" name="Dreptunghi 39"/>
          <p:cNvSpPr/>
          <p:nvPr/>
        </p:nvSpPr>
        <p:spPr>
          <a:xfrm>
            <a:off x="4714876" y="571501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a:t>
            </a:r>
            <a:endParaRPr lang="en-US" dirty="0"/>
          </a:p>
        </p:txBody>
      </p:sp>
      <p:sp>
        <p:nvSpPr>
          <p:cNvPr id="43" name="Dreptunghi 42"/>
          <p:cNvSpPr/>
          <p:nvPr/>
        </p:nvSpPr>
        <p:spPr>
          <a:xfrm>
            <a:off x="6143636" y="464344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7</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ector drept 163"/>
          <p:cNvCxnSpPr/>
          <p:nvPr/>
        </p:nvCxnSpPr>
        <p:spPr>
          <a:xfrm rot="5400000">
            <a:off x="5362580" y="5924568"/>
            <a:ext cx="571504" cy="9524"/>
          </a:xfrm>
          <a:prstGeom prst="line">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Formă liberă 128"/>
          <p:cNvSpPr/>
          <p:nvPr/>
        </p:nvSpPr>
        <p:spPr>
          <a:xfrm>
            <a:off x="291084" y="2786058"/>
            <a:ext cx="1852024" cy="1193106"/>
          </a:xfrm>
          <a:custGeom>
            <a:avLst/>
            <a:gdLst>
              <a:gd name="connsiteX0" fmla="*/ 1062228 w 1062228"/>
              <a:gd name="connsiteY0" fmla="*/ 74676 h 1283208"/>
              <a:gd name="connsiteX1" fmla="*/ 696468 w 1062228"/>
              <a:gd name="connsiteY1" fmla="*/ 19812 h 1283208"/>
              <a:gd name="connsiteX2" fmla="*/ 449580 w 1062228"/>
              <a:gd name="connsiteY2" fmla="*/ 193548 h 1283208"/>
              <a:gd name="connsiteX3" fmla="*/ 257556 w 1062228"/>
              <a:gd name="connsiteY3" fmla="*/ 275844 h 1283208"/>
              <a:gd name="connsiteX4" fmla="*/ 248412 w 1062228"/>
              <a:gd name="connsiteY4" fmla="*/ 513588 h 1283208"/>
              <a:gd name="connsiteX5" fmla="*/ 102108 w 1062228"/>
              <a:gd name="connsiteY5" fmla="*/ 723900 h 1283208"/>
              <a:gd name="connsiteX6" fmla="*/ 129540 w 1062228"/>
              <a:gd name="connsiteY6" fmla="*/ 1007364 h 1283208"/>
              <a:gd name="connsiteX7" fmla="*/ 19812 w 1062228"/>
              <a:gd name="connsiteY7" fmla="*/ 1245108 h 1283208"/>
              <a:gd name="connsiteX8" fmla="*/ 10668 w 1062228"/>
              <a:gd name="connsiteY8" fmla="*/ 1235964 h 128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2228" h="1283208">
                <a:moveTo>
                  <a:pt x="1062228" y="74676"/>
                </a:moveTo>
                <a:cubicBezTo>
                  <a:pt x="930402" y="37338"/>
                  <a:pt x="798576" y="0"/>
                  <a:pt x="696468" y="19812"/>
                </a:cubicBezTo>
                <a:cubicBezTo>
                  <a:pt x="594360" y="39624"/>
                  <a:pt x="522732" y="150876"/>
                  <a:pt x="449580" y="193548"/>
                </a:cubicBezTo>
                <a:cubicBezTo>
                  <a:pt x="376428" y="236220"/>
                  <a:pt x="291084" y="222504"/>
                  <a:pt x="257556" y="275844"/>
                </a:cubicBezTo>
                <a:cubicBezTo>
                  <a:pt x="224028" y="329184"/>
                  <a:pt x="274320" y="438912"/>
                  <a:pt x="248412" y="513588"/>
                </a:cubicBezTo>
                <a:cubicBezTo>
                  <a:pt x="222504" y="588264"/>
                  <a:pt x="121920" y="641604"/>
                  <a:pt x="102108" y="723900"/>
                </a:cubicBezTo>
                <a:cubicBezTo>
                  <a:pt x="82296" y="806196"/>
                  <a:pt x="143256" y="920496"/>
                  <a:pt x="129540" y="1007364"/>
                </a:cubicBezTo>
                <a:cubicBezTo>
                  <a:pt x="115824" y="1094232"/>
                  <a:pt x="39624" y="1207008"/>
                  <a:pt x="19812" y="1245108"/>
                </a:cubicBezTo>
                <a:cubicBezTo>
                  <a:pt x="0" y="1283208"/>
                  <a:pt x="5334" y="1259586"/>
                  <a:pt x="10668" y="1235964"/>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9" name="Conector drept 48"/>
          <p:cNvCxnSpPr/>
          <p:nvPr/>
        </p:nvCxnSpPr>
        <p:spPr>
          <a:xfrm rot="5400000">
            <a:off x="5041109" y="5960287"/>
            <a:ext cx="500066" cy="9524"/>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Conector drept 57"/>
          <p:cNvCxnSpPr/>
          <p:nvPr/>
        </p:nvCxnSpPr>
        <p:spPr>
          <a:xfrm rot="10800000">
            <a:off x="3143240" y="5429264"/>
            <a:ext cx="1376390" cy="152402"/>
          </a:xfrm>
          <a:prstGeom prst="line">
            <a:avLst/>
          </a:prstGeom>
          <a:ln w="762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Conector drept 63"/>
          <p:cNvCxnSpPr>
            <a:endCxn id="11" idx="0"/>
          </p:cNvCxnSpPr>
          <p:nvPr/>
        </p:nvCxnSpPr>
        <p:spPr>
          <a:xfrm rot="5400000">
            <a:off x="4143372" y="5036355"/>
            <a:ext cx="928694" cy="1588"/>
          </a:xfrm>
          <a:prstGeom prst="line">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Conector drept 67"/>
          <p:cNvCxnSpPr>
            <a:stCxn id="36" idx="2"/>
            <a:endCxn id="27" idx="3"/>
          </p:cNvCxnSpPr>
          <p:nvPr/>
        </p:nvCxnSpPr>
        <p:spPr>
          <a:xfrm rot="10800000">
            <a:off x="4714876" y="4607727"/>
            <a:ext cx="3071834" cy="142876"/>
          </a:xfrm>
          <a:prstGeom prst="line">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Conector drept 69"/>
          <p:cNvCxnSpPr>
            <a:stCxn id="36" idx="4"/>
            <a:endCxn id="5" idx="0"/>
          </p:cNvCxnSpPr>
          <p:nvPr/>
        </p:nvCxnSpPr>
        <p:spPr>
          <a:xfrm rot="5400000">
            <a:off x="7536677" y="5214950"/>
            <a:ext cx="714380" cy="1588"/>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Conector drept 79"/>
          <p:cNvCxnSpPr>
            <a:endCxn id="36" idx="7"/>
          </p:cNvCxnSpPr>
          <p:nvPr/>
        </p:nvCxnSpPr>
        <p:spPr>
          <a:xfrm rot="5400000">
            <a:off x="7898200" y="4143380"/>
            <a:ext cx="602890" cy="460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2" name="Conector drept 81"/>
          <p:cNvCxnSpPr>
            <a:stCxn id="40" idx="4"/>
          </p:cNvCxnSpPr>
          <p:nvPr/>
        </p:nvCxnSpPr>
        <p:spPr>
          <a:xfrm rot="5400000">
            <a:off x="7804570" y="3411141"/>
            <a:ext cx="1285884" cy="3571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5" name="Conector drept 84"/>
          <p:cNvCxnSpPr>
            <a:stCxn id="40" idx="2"/>
          </p:cNvCxnSpPr>
          <p:nvPr/>
        </p:nvCxnSpPr>
        <p:spPr>
          <a:xfrm rot="10800000">
            <a:off x="5786446" y="1750207"/>
            <a:ext cx="2571768" cy="92869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Conector drept 86"/>
          <p:cNvCxnSpPr>
            <a:endCxn id="38" idx="3"/>
          </p:cNvCxnSpPr>
          <p:nvPr/>
        </p:nvCxnSpPr>
        <p:spPr>
          <a:xfrm rot="10800000" flipV="1">
            <a:off x="5500694" y="2000239"/>
            <a:ext cx="1000132" cy="3572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9" name="Conector drept 88"/>
          <p:cNvCxnSpPr/>
          <p:nvPr/>
        </p:nvCxnSpPr>
        <p:spPr>
          <a:xfrm rot="10800000" flipV="1">
            <a:off x="3826234" y="2071678"/>
            <a:ext cx="1531584" cy="88864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3" name="Conector drept 102"/>
          <p:cNvCxnSpPr>
            <a:endCxn id="34" idx="6"/>
          </p:cNvCxnSpPr>
          <p:nvPr/>
        </p:nvCxnSpPr>
        <p:spPr>
          <a:xfrm rot="10800000">
            <a:off x="3857620" y="3036092"/>
            <a:ext cx="4572032" cy="46434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6" name="Conector drept 75"/>
          <p:cNvCxnSpPr>
            <a:stCxn id="34" idx="2"/>
            <a:endCxn id="33" idx="3"/>
          </p:cNvCxnSpPr>
          <p:nvPr/>
        </p:nvCxnSpPr>
        <p:spPr>
          <a:xfrm rot="10800000">
            <a:off x="2357422" y="2893215"/>
            <a:ext cx="128588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4" name="Conector drept 73"/>
          <p:cNvCxnSpPr>
            <a:stCxn id="34" idx="3"/>
            <a:endCxn id="35" idx="7"/>
          </p:cNvCxnSpPr>
          <p:nvPr/>
        </p:nvCxnSpPr>
        <p:spPr>
          <a:xfrm rot="5400000">
            <a:off x="3147573" y="3147581"/>
            <a:ext cx="562838" cy="4914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4" name="Formă liberă 93"/>
          <p:cNvSpPr/>
          <p:nvPr/>
        </p:nvSpPr>
        <p:spPr>
          <a:xfrm>
            <a:off x="2714612" y="4143380"/>
            <a:ext cx="2500330" cy="428628"/>
          </a:xfrm>
          <a:custGeom>
            <a:avLst/>
            <a:gdLst>
              <a:gd name="connsiteX0" fmla="*/ 2807208 w 3788664"/>
              <a:gd name="connsiteY0" fmla="*/ 1088136 h 1088136"/>
              <a:gd name="connsiteX1" fmla="*/ 3401568 w 3788664"/>
              <a:gd name="connsiteY1" fmla="*/ 585216 h 1088136"/>
              <a:gd name="connsiteX2" fmla="*/ 484632 w 3788664"/>
              <a:gd name="connsiteY2" fmla="*/ 82296 h 1088136"/>
              <a:gd name="connsiteX3" fmla="*/ 493776 w 3788664"/>
              <a:gd name="connsiteY3" fmla="*/ 91440 h 1088136"/>
            </a:gdLst>
            <a:ahLst/>
            <a:cxnLst>
              <a:cxn ang="0">
                <a:pos x="connsiteX0" y="connsiteY0"/>
              </a:cxn>
              <a:cxn ang="0">
                <a:pos x="connsiteX1" y="connsiteY1"/>
              </a:cxn>
              <a:cxn ang="0">
                <a:pos x="connsiteX2" y="connsiteY2"/>
              </a:cxn>
              <a:cxn ang="0">
                <a:pos x="connsiteX3" y="connsiteY3"/>
              </a:cxn>
            </a:cxnLst>
            <a:rect l="l" t="t" r="r" b="b"/>
            <a:pathLst>
              <a:path w="3788664" h="1088136">
                <a:moveTo>
                  <a:pt x="2807208" y="1088136"/>
                </a:moveTo>
                <a:cubicBezTo>
                  <a:pt x="3297936" y="920496"/>
                  <a:pt x="3788664" y="752856"/>
                  <a:pt x="3401568" y="585216"/>
                </a:cubicBezTo>
                <a:cubicBezTo>
                  <a:pt x="3014472" y="417576"/>
                  <a:pt x="969264" y="164592"/>
                  <a:pt x="484632" y="82296"/>
                </a:cubicBezTo>
                <a:cubicBezTo>
                  <a:pt x="0" y="0"/>
                  <a:pt x="246888" y="45720"/>
                  <a:pt x="493776" y="9144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50" name="Conector drept 49"/>
          <p:cNvCxnSpPr>
            <a:stCxn id="11" idx="4"/>
          </p:cNvCxnSpPr>
          <p:nvPr/>
        </p:nvCxnSpPr>
        <p:spPr>
          <a:xfrm rot="5400000">
            <a:off x="4339827" y="5947190"/>
            <a:ext cx="500066" cy="3571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Conector drept 46"/>
          <p:cNvCxnSpPr/>
          <p:nvPr/>
        </p:nvCxnSpPr>
        <p:spPr>
          <a:xfrm rot="5400000">
            <a:off x="5755489" y="5888849"/>
            <a:ext cx="500066" cy="9524"/>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Conector drept 44"/>
          <p:cNvCxnSpPr/>
          <p:nvPr/>
        </p:nvCxnSpPr>
        <p:spPr>
          <a:xfrm rot="10800000">
            <a:off x="5572132" y="6215082"/>
            <a:ext cx="571504" cy="1588"/>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Conector drept 52"/>
          <p:cNvCxnSpPr>
            <a:endCxn id="29" idx="3"/>
          </p:cNvCxnSpPr>
          <p:nvPr/>
        </p:nvCxnSpPr>
        <p:spPr>
          <a:xfrm rot="10800000">
            <a:off x="2214546" y="6107926"/>
            <a:ext cx="2305066" cy="8096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7" name="Formă liberă 126"/>
          <p:cNvSpPr/>
          <p:nvPr/>
        </p:nvSpPr>
        <p:spPr>
          <a:xfrm>
            <a:off x="357158" y="4000504"/>
            <a:ext cx="2000264" cy="714380"/>
          </a:xfrm>
          <a:custGeom>
            <a:avLst/>
            <a:gdLst>
              <a:gd name="connsiteX0" fmla="*/ 1179576 w 1179576"/>
              <a:gd name="connsiteY0" fmla="*/ 425196 h 425196"/>
              <a:gd name="connsiteX1" fmla="*/ 850392 w 1179576"/>
              <a:gd name="connsiteY1" fmla="*/ 150876 h 425196"/>
              <a:gd name="connsiteX2" fmla="*/ 585216 w 1179576"/>
              <a:gd name="connsiteY2" fmla="*/ 196596 h 425196"/>
              <a:gd name="connsiteX3" fmla="*/ 493776 w 1179576"/>
              <a:gd name="connsiteY3" fmla="*/ 59436 h 425196"/>
              <a:gd name="connsiteX4" fmla="*/ 274320 w 1179576"/>
              <a:gd name="connsiteY4" fmla="*/ 233172 h 425196"/>
              <a:gd name="connsiteX5" fmla="*/ 82296 w 1179576"/>
              <a:gd name="connsiteY5" fmla="*/ 32004 h 425196"/>
              <a:gd name="connsiteX6" fmla="*/ 0 w 1179576"/>
              <a:gd name="connsiteY6" fmla="*/ 41148 h 42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576" h="425196">
                <a:moveTo>
                  <a:pt x="1179576" y="425196"/>
                </a:moveTo>
                <a:cubicBezTo>
                  <a:pt x="1064514" y="307086"/>
                  <a:pt x="949452" y="188976"/>
                  <a:pt x="850392" y="150876"/>
                </a:cubicBezTo>
                <a:cubicBezTo>
                  <a:pt x="751332" y="112776"/>
                  <a:pt x="644652" y="211836"/>
                  <a:pt x="585216" y="196596"/>
                </a:cubicBezTo>
                <a:cubicBezTo>
                  <a:pt x="525780" y="181356"/>
                  <a:pt x="545592" y="53340"/>
                  <a:pt x="493776" y="59436"/>
                </a:cubicBezTo>
                <a:cubicBezTo>
                  <a:pt x="441960" y="65532"/>
                  <a:pt x="342900" y="237744"/>
                  <a:pt x="274320" y="233172"/>
                </a:cubicBezTo>
                <a:cubicBezTo>
                  <a:pt x="205740" y="228600"/>
                  <a:pt x="128016" y="64008"/>
                  <a:pt x="82296" y="32004"/>
                </a:cubicBezTo>
                <a:cubicBezTo>
                  <a:pt x="36576" y="0"/>
                  <a:pt x="18288" y="20574"/>
                  <a:pt x="0" y="41148"/>
                </a:cubicBezTo>
              </a:path>
            </a:pathLst>
          </a:cu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sp>
        <p:nvSpPr>
          <p:cNvPr id="128" name="Formă liberă 127"/>
          <p:cNvSpPr/>
          <p:nvPr/>
        </p:nvSpPr>
        <p:spPr>
          <a:xfrm>
            <a:off x="109728" y="4123944"/>
            <a:ext cx="1461876" cy="1591072"/>
          </a:xfrm>
          <a:custGeom>
            <a:avLst/>
            <a:gdLst>
              <a:gd name="connsiteX0" fmla="*/ 1078992 w 1078992"/>
              <a:gd name="connsiteY0" fmla="*/ 1490472 h 1490472"/>
              <a:gd name="connsiteX1" fmla="*/ 539496 w 1078992"/>
              <a:gd name="connsiteY1" fmla="*/ 1444752 h 1490472"/>
              <a:gd name="connsiteX2" fmla="*/ 475488 w 1078992"/>
              <a:gd name="connsiteY2" fmla="*/ 1243584 h 1490472"/>
              <a:gd name="connsiteX3" fmla="*/ 45720 w 1078992"/>
              <a:gd name="connsiteY3" fmla="*/ 1234440 h 1490472"/>
              <a:gd name="connsiteX4" fmla="*/ 201168 w 1078992"/>
              <a:gd name="connsiteY4" fmla="*/ 941832 h 1490472"/>
              <a:gd name="connsiteX5" fmla="*/ 18288 w 1078992"/>
              <a:gd name="connsiteY5" fmla="*/ 713232 h 1490472"/>
              <a:gd name="connsiteX6" fmla="*/ 256032 w 1078992"/>
              <a:gd name="connsiteY6" fmla="*/ 420624 h 1490472"/>
              <a:gd name="connsiteX7" fmla="*/ 164592 w 1078992"/>
              <a:gd name="connsiteY7" fmla="*/ 0 h 1490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992" h="1490472">
                <a:moveTo>
                  <a:pt x="1078992" y="1490472"/>
                </a:moveTo>
                <a:cubicBezTo>
                  <a:pt x="859536" y="1488186"/>
                  <a:pt x="640080" y="1485900"/>
                  <a:pt x="539496" y="1444752"/>
                </a:cubicBezTo>
                <a:cubicBezTo>
                  <a:pt x="438912" y="1403604"/>
                  <a:pt x="557784" y="1278636"/>
                  <a:pt x="475488" y="1243584"/>
                </a:cubicBezTo>
                <a:cubicBezTo>
                  <a:pt x="393192" y="1208532"/>
                  <a:pt x="91440" y="1284732"/>
                  <a:pt x="45720" y="1234440"/>
                </a:cubicBezTo>
                <a:cubicBezTo>
                  <a:pt x="0" y="1184148"/>
                  <a:pt x="205740" y="1028700"/>
                  <a:pt x="201168" y="941832"/>
                </a:cubicBezTo>
                <a:cubicBezTo>
                  <a:pt x="196596" y="854964"/>
                  <a:pt x="9144" y="800100"/>
                  <a:pt x="18288" y="713232"/>
                </a:cubicBezTo>
                <a:cubicBezTo>
                  <a:pt x="27432" y="626364"/>
                  <a:pt x="231648" y="539496"/>
                  <a:pt x="256032" y="420624"/>
                </a:cubicBezTo>
                <a:cubicBezTo>
                  <a:pt x="280416" y="301752"/>
                  <a:pt x="222504" y="150876"/>
                  <a:pt x="164592" y="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1" name="Conector drept 40"/>
          <p:cNvCxnSpPr/>
          <p:nvPr/>
        </p:nvCxnSpPr>
        <p:spPr>
          <a:xfrm rot="10800000">
            <a:off x="4714876" y="5643578"/>
            <a:ext cx="500066"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6929454" y="5643578"/>
            <a:ext cx="857256" cy="1588"/>
          </a:xfrm>
          <a:prstGeom prst="line">
            <a:avLst/>
          </a:prstGeom>
          <a:ln w="762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rot="10800000">
            <a:off x="6072198" y="5643578"/>
            <a:ext cx="785818" cy="1588"/>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Conector drept 41"/>
          <p:cNvCxnSpPr/>
          <p:nvPr/>
        </p:nvCxnSpPr>
        <p:spPr>
          <a:xfrm rot="10800000">
            <a:off x="5429256" y="5643578"/>
            <a:ext cx="357190" cy="158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Substituent conținut 2"/>
          <p:cNvSpPr txBox="1">
            <a:spLocks/>
          </p:cNvSpPr>
          <p:nvPr/>
        </p:nvSpPr>
        <p:spPr>
          <a:xfrm>
            <a:off x="285720" y="1857364"/>
            <a:ext cx="8686800" cy="4786346"/>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o-RO" sz="18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4"/>
          <p:cNvSpPr/>
          <p:nvPr/>
        </p:nvSpPr>
        <p:spPr>
          <a:xfrm>
            <a:off x="7786710" y="5572140"/>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a:t>
            </a:r>
            <a:endParaRPr lang="ro-RO" dirty="0"/>
          </a:p>
        </p:txBody>
      </p:sp>
      <p:sp>
        <p:nvSpPr>
          <p:cNvPr id="7" name="Buton acțiune: Pornire 6">
            <a:hlinkClick r:id="" action="ppaction://hlinkshowjump?jump=firstslide" highlightClick="1"/>
          </p:cNvPr>
          <p:cNvSpPr/>
          <p:nvPr/>
        </p:nvSpPr>
        <p:spPr>
          <a:xfrm>
            <a:off x="6715140" y="5572140"/>
            <a:ext cx="214314" cy="214314"/>
          </a:xfrm>
          <a:prstGeom prst="actionButtonHo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ro-RO" dirty="0"/>
          </a:p>
        </p:txBody>
      </p:sp>
      <p:sp>
        <p:nvSpPr>
          <p:cNvPr id="11" name="Oval 10"/>
          <p:cNvSpPr/>
          <p:nvPr/>
        </p:nvSpPr>
        <p:spPr>
          <a:xfrm>
            <a:off x="4500562" y="5500702"/>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ro-RO" dirty="0"/>
          </a:p>
        </p:txBody>
      </p:sp>
      <p:sp>
        <p:nvSpPr>
          <p:cNvPr id="12" name="Buton acțiune: Pornire 11">
            <a:hlinkClick r:id="" action="ppaction://hlinkshowjump?jump=firstslide" highlightClick="1"/>
          </p:cNvPr>
          <p:cNvSpPr/>
          <p:nvPr/>
        </p:nvSpPr>
        <p:spPr>
          <a:xfrm>
            <a:off x="5214942" y="6143644"/>
            <a:ext cx="214314" cy="214314"/>
          </a:xfrm>
          <a:prstGeom prst="actionButtonHo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7</a:t>
            </a:r>
            <a:endParaRPr lang="ro-RO" sz="1400" dirty="0"/>
          </a:p>
        </p:txBody>
      </p:sp>
      <p:sp>
        <p:nvSpPr>
          <p:cNvPr id="13" name="Buton acțiune: Pornire 12">
            <a:hlinkClick r:id="" action="ppaction://hlinkshowjump?jump=firstslide" highlightClick="1"/>
          </p:cNvPr>
          <p:cNvSpPr/>
          <p:nvPr/>
        </p:nvSpPr>
        <p:spPr>
          <a:xfrm>
            <a:off x="5214942" y="5500702"/>
            <a:ext cx="214314" cy="214314"/>
          </a:xfrm>
          <a:prstGeom prst="actionButtonHo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ro-RO" dirty="0"/>
          </a:p>
        </p:txBody>
      </p:sp>
      <p:sp>
        <p:nvSpPr>
          <p:cNvPr id="14" name="Tor 13"/>
          <p:cNvSpPr/>
          <p:nvPr/>
        </p:nvSpPr>
        <p:spPr>
          <a:xfrm>
            <a:off x="5929322" y="6143644"/>
            <a:ext cx="214314" cy="214314"/>
          </a:xfrm>
          <a:prstGeom prst="donu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5</a:t>
            </a:r>
            <a:endParaRPr lang="ro-RO" sz="1400" dirty="0"/>
          </a:p>
        </p:txBody>
      </p:sp>
      <p:sp>
        <p:nvSpPr>
          <p:cNvPr id="27" name="Săgeată în patru puncte 26"/>
          <p:cNvSpPr/>
          <p:nvPr/>
        </p:nvSpPr>
        <p:spPr>
          <a:xfrm>
            <a:off x="4500562" y="4500570"/>
            <a:ext cx="214314" cy="214314"/>
          </a:xfrm>
          <a:prstGeom prst="quad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H</a:t>
            </a:r>
            <a:endParaRPr lang="ro-RO" dirty="0"/>
          </a:p>
        </p:txBody>
      </p:sp>
      <p:sp>
        <p:nvSpPr>
          <p:cNvPr id="29" name="Săgeată în patru puncte 28"/>
          <p:cNvSpPr/>
          <p:nvPr/>
        </p:nvSpPr>
        <p:spPr>
          <a:xfrm>
            <a:off x="2000232" y="6000768"/>
            <a:ext cx="214314" cy="214314"/>
          </a:xfrm>
          <a:prstGeom prst="quad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a:t>
            </a:r>
            <a:endParaRPr lang="ro-RO" dirty="0"/>
          </a:p>
        </p:txBody>
      </p:sp>
      <p:sp>
        <p:nvSpPr>
          <p:cNvPr id="30" name="Stea cu 7 colţuri 29"/>
          <p:cNvSpPr/>
          <p:nvPr/>
        </p:nvSpPr>
        <p:spPr>
          <a:xfrm>
            <a:off x="214282" y="3929066"/>
            <a:ext cx="214314" cy="21431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a:t>
            </a:r>
            <a:endParaRPr lang="ro-RO" dirty="0"/>
          </a:p>
        </p:txBody>
      </p:sp>
      <p:sp>
        <p:nvSpPr>
          <p:cNvPr id="33" name="Schemă logică: Document multiplu 32"/>
          <p:cNvSpPr/>
          <p:nvPr/>
        </p:nvSpPr>
        <p:spPr>
          <a:xfrm>
            <a:off x="2143108" y="2786058"/>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K</a:t>
            </a:r>
            <a:endParaRPr lang="ro-RO" dirty="0"/>
          </a:p>
        </p:txBody>
      </p:sp>
      <p:sp>
        <p:nvSpPr>
          <p:cNvPr id="34" name="Oval 33"/>
          <p:cNvSpPr/>
          <p:nvPr/>
        </p:nvSpPr>
        <p:spPr>
          <a:xfrm>
            <a:off x="3643306" y="292893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a:t>
            </a:r>
            <a:endParaRPr lang="ro-RO" dirty="0"/>
          </a:p>
        </p:txBody>
      </p:sp>
      <p:sp>
        <p:nvSpPr>
          <p:cNvPr id="35" name="Oval 34"/>
          <p:cNvSpPr/>
          <p:nvPr/>
        </p:nvSpPr>
        <p:spPr>
          <a:xfrm>
            <a:off x="3000364" y="364331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a:t>
            </a:r>
            <a:endParaRPr lang="ro-RO" dirty="0"/>
          </a:p>
        </p:txBody>
      </p:sp>
      <p:sp>
        <p:nvSpPr>
          <p:cNvPr id="36" name="Oval 35"/>
          <p:cNvSpPr/>
          <p:nvPr/>
        </p:nvSpPr>
        <p:spPr>
          <a:xfrm>
            <a:off x="7786710" y="4643446"/>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t>
            </a:r>
            <a:endParaRPr lang="ro-RO" dirty="0"/>
          </a:p>
        </p:txBody>
      </p:sp>
      <p:sp>
        <p:nvSpPr>
          <p:cNvPr id="37" name="Schemă logică: Document multiplu 36"/>
          <p:cNvSpPr/>
          <p:nvPr/>
        </p:nvSpPr>
        <p:spPr>
          <a:xfrm>
            <a:off x="5572132" y="1643050"/>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t>
            </a:r>
            <a:endParaRPr lang="ro-RO" dirty="0"/>
          </a:p>
        </p:txBody>
      </p:sp>
      <p:sp>
        <p:nvSpPr>
          <p:cNvPr id="38" name="Săgeată în patru puncte 37"/>
          <p:cNvSpPr/>
          <p:nvPr/>
        </p:nvSpPr>
        <p:spPr>
          <a:xfrm>
            <a:off x="5286380" y="1928802"/>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a:t>
            </a:r>
            <a:endParaRPr lang="ro-RO" dirty="0"/>
          </a:p>
        </p:txBody>
      </p:sp>
      <p:sp>
        <p:nvSpPr>
          <p:cNvPr id="40" name="Oval 39"/>
          <p:cNvSpPr/>
          <p:nvPr/>
        </p:nvSpPr>
        <p:spPr>
          <a:xfrm>
            <a:off x="8358214" y="25717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N</a:t>
            </a:r>
            <a:endParaRPr lang="ro-RO" dirty="0"/>
          </a:p>
        </p:txBody>
      </p:sp>
      <p:cxnSp>
        <p:nvCxnSpPr>
          <p:cNvPr id="71" name="Conector drept 70"/>
          <p:cNvCxnSpPr>
            <a:stCxn id="35" idx="3"/>
          </p:cNvCxnSpPr>
          <p:nvPr/>
        </p:nvCxnSpPr>
        <p:spPr>
          <a:xfrm rot="5400000">
            <a:off x="2214546" y="4040556"/>
            <a:ext cx="1031518" cy="6028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1" name="Conector drept 90"/>
          <p:cNvCxnSpPr/>
          <p:nvPr/>
        </p:nvCxnSpPr>
        <p:spPr>
          <a:xfrm rot="10800000">
            <a:off x="2643174" y="4357694"/>
            <a:ext cx="1857388" cy="25003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8" name="Conector drept 107"/>
          <p:cNvCxnSpPr>
            <a:stCxn id="127" idx="0"/>
          </p:cNvCxnSpPr>
          <p:nvPr/>
        </p:nvCxnSpPr>
        <p:spPr>
          <a:xfrm>
            <a:off x="2357422" y="4714884"/>
            <a:ext cx="785818" cy="71438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8358214"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a:t>
            </a:r>
            <a:endParaRPr lang="ro-RO" dirty="0"/>
          </a:p>
        </p:txBody>
      </p:sp>
      <p:sp>
        <p:nvSpPr>
          <p:cNvPr id="78" name="Oval 77"/>
          <p:cNvSpPr/>
          <p:nvPr/>
        </p:nvSpPr>
        <p:spPr>
          <a:xfrm>
            <a:off x="8358214" y="342900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O</a:t>
            </a:r>
            <a:endParaRPr lang="ro-RO" dirty="0"/>
          </a:p>
        </p:txBody>
      </p:sp>
      <p:cxnSp>
        <p:nvCxnSpPr>
          <p:cNvPr id="126" name="Conector drept 125"/>
          <p:cNvCxnSpPr>
            <a:endCxn id="29" idx="3"/>
          </p:cNvCxnSpPr>
          <p:nvPr/>
        </p:nvCxnSpPr>
        <p:spPr>
          <a:xfrm rot="10800000">
            <a:off x="2214546" y="6107926"/>
            <a:ext cx="3000396" cy="108745"/>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4" name="Formă liberă 133"/>
          <p:cNvSpPr/>
          <p:nvPr/>
        </p:nvSpPr>
        <p:spPr>
          <a:xfrm>
            <a:off x="1458686" y="5700156"/>
            <a:ext cx="512618" cy="391886"/>
          </a:xfrm>
          <a:custGeom>
            <a:avLst/>
            <a:gdLst>
              <a:gd name="connsiteX0" fmla="*/ 512618 w 512618"/>
              <a:gd name="connsiteY0" fmla="*/ 391886 h 391886"/>
              <a:gd name="connsiteX1" fmla="*/ 61356 w 512618"/>
              <a:gd name="connsiteY1" fmla="*/ 296883 h 391886"/>
              <a:gd name="connsiteX2" fmla="*/ 144483 w 512618"/>
              <a:gd name="connsiteY2" fmla="*/ 0 h 391886"/>
              <a:gd name="connsiteX3" fmla="*/ 144483 w 512618"/>
              <a:gd name="connsiteY3" fmla="*/ 0 h 391886"/>
            </a:gdLst>
            <a:ahLst/>
            <a:cxnLst>
              <a:cxn ang="0">
                <a:pos x="connsiteX0" y="connsiteY0"/>
              </a:cxn>
              <a:cxn ang="0">
                <a:pos x="connsiteX1" y="connsiteY1"/>
              </a:cxn>
              <a:cxn ang="0">
                <a:pos x="connsiteX2" y="connsiteY2"/>
              </a:cxn>
              <a:cxn ang="0">
                <a:pos x="connsiteX3" y="connsiteY3"/>
              </a:cxn>
            </a:cxnLst>
            <a:rect l="l" t="t" r="r" b="b"/>
            <a:pathLst>
              <a:path w="512618" h="391886">
                <a:moveTo>
                  <a:pt x="512618" y="391886"/>
                </a:moveTo>
                <a:cubicBezTo>
                  <a:pt x="317665" y="377041"/>
                  <a:pt x="122712" y="362197"/>
                  <a:pt x="61356" y="296883"/>
                </a:cubicBezTo>
                <a:cubicBezTo>
                  <a:pt x="0" y="231569"/>
                  <a:pt x="144483" y="0"/>
                  <a:pt x="144483" y="0"/>
                </a:cubicBezTo>
                <a:lnTo>
                  <a:pt x="144483" y="0"/>
                </a:ln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8" name="Conector drept 137"/>
          <p:cNvCxnSpPr>
            <a:stCxn id="134" idx="2"/>
          </p:cNvCxnSpPr>
          <p:nvPr/>
        </p:nvCxnSpPr>
        <p:spPr>
          <a:xfrm flipV="1">
            <a:off x="1603169" y="5429264"/>
            <a:ext cx="1540071" cy="270892"/>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0" name="CasetăText 169"/>
          <p:cNvSpPr txBox="1"/>
          <p:nvPr/>
        </p:nvSpPr>
        <p:spPr>
          <a:xfrm rot="2023394">
            <a:off x="432944" y="5048208"/>
            <a:ext cx="760699" cy="246221"/>
          </a:xfrm>
          <a:prstGeom prst="rect">
            <a:avLst/>
          </a:prstGeom>
          <a:noFill/>
        </p:spPr>
        <p:txBody>
          <a:bodyPr wrap="square" rtlCol="0">
            <a:spAutoFit/>
          </a:bodyPr>
          <a:lstStyle/>
          <a:p>
            <a:r>
              <a:rPr lang="ro-RO" sz="1000" dirty="0" smtClean="0"/>
              <a:t>30000 m</a:t>
            </a:r>
            <a:endParaRPr lang="ro-RO" sz="1000" dirty="0"/>
          </a:p>
        </p:txBody>
      </p:sp>
      <p:sp>
        <p:nvSpPr>
          <p:cNvPr id="171" name="CasetăText 170"/>
          <p:cNvSpPr txBox="1"/>
          <p:nvPr/>
        </p:nvSpPr>
        <p:spPr>
          <a:xfrm rot="404041">
            <a:off x="1369047" y="3973764"/>
            <a:ext cx="776855" cy="246221"/>
          </a:xfrm>
          <a:prstGeom prst="rect">
            <a:avLst/>
          </a:prstGeom>
          <a:noFill/>
        </p:spPr>
        <p:txBody>
          <a:bodyPr wrap="square" rtlCol="0">
            <a:spAutoFit/>
          </a:bodyPr>
          <a:lstStyle/>
          <a:p>
            <a:r>
              <a:rPr lang="ro-RO" sz="1000" dirty="0" smtClean="0"/>
              <a:t>1600 m</a:t>
            </a:r>
            <a:endParaRPr lang="ro-RO" sz="1000" dirty="0"/>
          </a:p>
        </p:txBody>
      </p:sp>
      <p:sp>
        <p:nvSpPr>
          <p:cNvPr id="174" name="CasetăText 173"/>
          <p:cNvSpPr txBox="1"/>
          <p:nvPr/>
        </p:nvSpPr>
        <p:spPr>
          <a:xfrm rot="17972201">
            <a:off x="2343538" y="4178153"/>
            <a:ext cx="682218" cy="246221"/>
          </a:xfrm>
          <a:prstGeom prst="rect">
            <a:avLst/>
          </a:prstGeom>
          <a:noFill/>
        </p:spPr>
        <p:txBody>
          <a:bodyPr wrap="square" rtlCol="0">
            <a:spAutoFit/>
          </a:bodyPr>
          <a:lstStyle/>
          <a:p>
            <a:r>
              <a:rPr lang="ro-RO" sz="1000" dirty="0" smtClean="0"/>
              <a:t>6000 m</a:t>
            </a:r>
            <a:endParaRPr lang="ro-RO" sz="1000" dirty="0"/>
          </a:p>
        </p:txBody>
      </p:sp>
      <p:sp>
        <p:nvSpPr>
          <p:cNvPr id="175" name="CasetăText 174"/>
          <p:cNvSpPr txBox="1"/>
          <p:nvPr/>
        </p:nvSpPr>
        <p:spPr>
          <a:xfrm rot="18633171">
            <a:off x="3051123" y="3205360"/>
            <a:ext cx="652952" cy="246221"/>
          </a:xfrm>
          <a:prstGeom prst="rect">
            <a:avLst/>
          </a:prstGeom>
          <a:noFill/>
        </p:spPr>
        <p:txBody>
          <a:bodyPr wrap="square" rtlCol="0">
            <a:spAutoFit/>
          </a:bodyPr>
          <a:lstStyle/>
          <a:p>
            <a:r>
              <a:rPr lang="ro-RO" sz="1000" dirty="0" smtClean="0"/>
              <a:t>3000 m</a:t>
            </a:r>
            <a:endParaRPr lang="ro-RO" sz="1000" dirty="0"/>
          </a:p>
        </p:txBody>
      </p:sp>
      <p:sp>
        <p:nvSpPr>
          <p:cNvPr id="176" name="CasetăText 175"/>
          <p:cNvSpPr txBox="1"/>
          <p:nvPr/>
        </p:nvSpPr>
        <p:spPr>
          <a:xfrm rot="421413">
            <a:off x="5155614" y="2975973"/>
            <a:ext cx="784482" cy="246221"/>
          </a:xfrm>
          <a:prstGeom prst="rect">
            <a:avLst/>
          </a:prstGeom>
          <a:noFill/>
        </p:spPr>
        <p:txBody>
          <a:bodyPr wrap="square" rtlCol="0">
            <a:spAutoFit/>
          </a:bodyPr>
          <a:lstStyle/>
          <a:p>
            <a:r>
              <a:rPr lang="ro-RO" sz="1000" dirty="0" smtClean="0"/>
              <a:t>6000 m</a:t>
            </a:r>
            <a:endParaRPr lang="ro-RO" sz="1000" dirty="0"/>
          </a:p>
        </p:txBody>
      </p:sp>
      <p:sp>
        <p:nvSpPr>
          <p:cNvPr id="177" name="CasetăText 176"/>
          <p:cNvSpPr txBox="1"/>
          <p:nvPr/>
        </p:nvSpPr>
        <p:spPr>
          <a:xfrm>
            <a:off x="6000760" y="4429132"/>
            <a:ext cx="714380" cy="246221"/>
          </a:xfrm>
          <a:prstGeom prst="rect">
            <a:avLst/>
          </a:prstGeom>
          <a:noFill/>
        </p:spPr>
        <p:txBody>
          <a:bodyPr wrap="square" rtlCol="0">
            <a:spAutoFit/>
          </a:bodyPr>
          <a:lstStyle/>
          <a:p>
            <a:r>
              <a:rPr lang="ro-RO" sz="1000" dirty="0" smtClean="0"/>
              <a:t>3200 m</a:t>
            </a:r>
            <a:endParaRPr lang="ro-RO" sz="1000" dirty="0"/>
          </a:p>
        </p:txBody>
      </p:sp>
      <p:sp>
        <p:nvSpPr>
          <p:cNvPr id="178" name="CasetăText 177"/>
          <p:cNvSpPr txBox="1"/>
          <p:nvPr/>
        </p:nvSpPr>
        <p:spPr>
          <a:xfrm rot="19623574">
            <a:off x="4084664" y="2378131"/>
            <a:ext cx="674439" cy="246221"/>
          </a:xfrm>
          <a:prstGeom prst="rect">
            <a:avLst/>
          </a:prstGeom>
          <a:noFill/>
        </p:spPr>
        <p:txBody>
          <a:bodyPr wrap="square" rtlCol="0">
            <a:spAutoFit/>
          </a:bodyPr>
          <a:lstStyle/>
          <a:p>
            <a:r>
              <a:rPr lang="ro-RO" sz="1000" dirty="0" smtClean="0"/>
              <a:t>7000 m</a:t>
            </a:r>
            <a:endParaRPr lang="ro-RO" sz="1000" dirty="0"/>
          </a:p>
        </p:txBody>
      </p:sp>
      <p:sp>
        <p:nvSpPr>
          <p:cNvPr id="182" name="CasetăText 181"/>
          <p:cNvSpPr txBox="1"/>
          <p:nvPr/>
        </p:nvSpPr>
        <p:spPr>
          <a:xfrm>
            <a:off x="5500694" y="1857364"/>
            <a:ext cx="571504" cy="246221"/>
          </a:xfrm>
          <a:prstGeom prst="rect">
            <a:avLst/>
          </a:prstGeom>
          <a:noFill/>
        </p:spPr>
        <p:txBody>
          <a:bodyPr wrap="square" rtlCol="0">
            <a:spAutoFit/>
          </a:bodyPr>
          <a:lstStyle/>
          <a:p>
            <a:r>
              <a:rPr lang="ro-RO" sz="1000" dirty="0" smtClean="0"/>
              <a:t>100 m</a:t>
            </a:r>
            <a:endParaRPr lang="ro-RO" sz="1000" dirty="0"/>
          </a:p>
        </p:txBody>
      </p:sp>
      <p:sp>
        <p:nvSpPr>
          <p:cNvPr id="183" name="CasetăText 182"/>
          <p:cNvSpPr txBox="1"/>
          <p:nvPr/>
        </p:nvSpPr>
        <p:spPr>
          <a:xfrm rot="1340352">
            <a:off x="5883231" y="1670984"/>
            <a:ext cx="571504" cy="246221"/>
          </a:xfrm>
          <a:prstGeom prst="rect">
            <a:avLst/>
          </a:prstGeom>
          <a:noFill/>
        </p:spPr>
        <p:txBody>
          <a:bodyPr wrap="square" rtlCol="0">
            <a:spAutoFit/>
          </a:bodyPr>
          <a:lstStyle/>
          <a:p>
            <a:r>
              <a:rPr lang="ro-RO" sz="1000" dirty="0" smtClean="0"/>
              <a:t>600 m</a:t>
            </a:r>
            <a:endParaRPr lang="ro-RO" sz="1000" dirty="0"/>
          </a:p>
        </p:txBody>
      </p:sp>
      <p:sp>
        <p:nvSpPr>
          <p:cNvPr id="184" name="CasetăText 183"/>
          <p:cNvSpPr txBox="1"/>
          <p:nvPr/>
        </p:nvSpPr>
        <p:spPr>
          <a:xfrm rot="1223126">
            <a:off x="6949466" y="2054015"/>
            <a:ext cx="717385" cy="246221"/>
          </a:xfrm>
          <a:prstGeom prst="rect">
            <a:avLst/>
          </a:prstGeom>
          <a:noFill/>
        </p:spPr>
        <p:txBody>
          <a:bodyPr wrap="square" rtlCol="0">
            <a:spAutoFit/>
          </a:bodyPr>
          <a:lstStyle/>
          <a:p>
            <a:r>
              <a:rPr lang="ro-RO" sz="1000" dirty="0" smtClean="0"/>
              <a:t>2000 m</a:t>
            </a:r>
            <a:endParaRPr lang="ro-RO" sz="1000" dirty="0"/>
          </a:p>
        </p:txBody>
      </p:sp>
      <p:sp>
        <p:nvSpPr>
          <p:cNvPr id="192" name="CasetăText 191"/>
          <p:cNvSpPr txBox="1"/>
          <p:nvPr/>
        </p:nvSpPr>
        <p:spPr>
          <a:xfrm rot="422113">
            <a:off x="2572118" y="2753787"/>
            <a:ext cx="731978" cy="246221"/>
          </a:xfrm>
          <a:prstGeom prst="rect">
            <a:avLst/>
          </a:prstGeom>
          <a:noFill/>
        </p:spPr>
        <p:txBody>
          <a:bodyPr wrap="square" rtlCol="0">
            <a:spAutoFit/>
          </a:bodyPr>
          <a:lstStyle/>
          <a:p>
            <a:r>
              <a:rPr lang="ro-RO" sz="1000" dirty="0" smtClean="0"/>
              <a:t>2500 m</a:t>
            </a:r>
            <a:endParaRPr lang="ro-RO" sz="1000" dirty="0"/>
          </a:p>
        </p:txBody>
      </p:sp>
      <p:sp>
        <p:nvSpPr>
          <p:cNvPr id="193" name="CasetăText 192"/>
          <p:cNvSpPr txBox="1"/>
          <p:nvPr/>
        </p:nvSpPr>
        <p:spPr>
          <a:xfrm rot="616479">
            <a:off x="3517806" y="4335250"/>
            <a:ext cx="571504" cy="246221"/>
          </a:xfrm>
          <a:prstGeom prst="rect">
            <a:avLst/>
          </a:prstGeom>
          <a:noFill/>
        </p:spPr>
        <p:txBody>
          <a:bodyPr wrap="square" rtlCol="0">
            <a:spAutoFit/>
          </a:bodyPr>
          <a:lstStyle/>
          <a:p>
            <a:r>
              <a:rPr lang="ro-RO" sz="1000" dirty="0" smtClean="0"/>
              <a:t>200 m</a:t>
            </a:r>
            <a:endParaRPr lang="ro-RO" sz="1000" dirty="0"/>
          </a:p>
        </p:txBody>
      </p:sp>
      <p:sp>
        <p:nvSpPr>
          <p:cNvPr id="194" name="CasetăText 193"/>
          <p:cNvSpPr txBox="1"/>
          <p:nvPr/>
        </p:nvSpPr>
        <p:spPr>
          <a:xfrm rot="398278">
            <a:off x="3869935" y="4104148"/>
            <a:ext cx="571504" cy="246221"/>
          </a:xfrm>
          <a:prstGeom prst="rect">
            <a:avLst/>
          </a:prstGeom>
          <a:noFill/>
        </p:spPr>
        <p:txBody>
          <a:bodyPr wrap="square" rtlCol="0">
            <a:spAutoFit/>
          </a:bodyPr>
          <a:lstStyle/>
          <a:p>
            <a:r>
              <a:rPr lang="ro-RO" sz="1000" dirty="0" smtClean="0"/>
              <a:t>300 m</a:t>
            </a:r>
            <a:endParaRPr lang="ro-RO" sz="1000" dirty="0"/>
          </a:p>
        </p:txBody>
      </p:sp>
      <p:sp>
        <p:nvSpPr>
          <p:cNvPr id="195" name="CasetăText 194"/>
          <p:cNvSpPr txBox="1"/>
          <p:nvPr/>
        </p:nvSpPr>
        <p:spPr>
          <a:xfrm rot="20351465">
            <a:off x="520745" y="2760545"/>
            <a:ext cx="705941" cy="246221"/>
          </a:xfrm>
          <a:prstGeom prst="rect">
            <a:avLst/>
          </a:prstGeom>
          <a:noFill/>
        </p:spPr>
        <p:txBody>
          <a:bodyPr wrap="square" rtlCol="0">
            <a:spAutoFit/>
          </a:bodyPr>
          <a:lstStyle/>
          <a:p>
            <a:r>
              <a:rPr lang="ro-RO" sz="1000" dirty="0" smtClean="0"/>
              <a:t>15000 m</a:t>
            </a:r>
            <a:endParaRPr lang="ro-RO" sz="1000" dirty="0"/>
          </a:p>
        </p:txBody>
      </p:sp>
      <p:sp>
        <p:nvSpPr>
          <p:cNvPr id="197" name="CasetăText 196"/>
          <p:cNvSpPr txBox="1"/>
          <p:nvPr/>
        </p:nvSpPr>
        <p:spPr>
          <a:xfrm rot="18767675">
            <a:off x="7767530" y="4140236"/>
            <a:ext cx="683141" cy="246221"/>
          </a:xfrm>
          <a:prstGeom prst="rect">
            <a:avLst/>
          </a:prstGeom>
          <a:noFill/>
        </p:spPr>
        <p:txBody>
          <a:bodyPr wrap="square" rtlCol="0">
            <a:spAutoFit/>
          </a:bodyPr>
          <a:lstStyle/>
          <a:p>
            <a:r>
              <a:rPr lang="ro-RO" sz="1000" dirty="0" smtClean="0"/>
              <a:t>3500 m</a:t>
            </a:r>
            <a:endParaRPr lang="ro-RO" sz="1000" dirty="0"/>
          </a:p>
        </p:txBody>
      </p:sp>
      <p:sp>
        <p:nvSpPr>
          <p:cNvPr id="198" name="CasetăText 197"/>
          <p:cNvSpPr txBox="1"/>
          <p:nvPr/>
        </p:nvSpPr>
        <p:spPr>
          <a:xfrm rot="5188938">
            <a:off x="8292290" y="3737576"/>
            <a:ext cx="706721" cy="246221"/>
          </a:xfrm>
          <a:prstGeom prst="rect">
            <a:avLst/>
          </a:prstGeom>
          <a:noFill/>
        </p:spPr>
        <p:txBody>
          <a:bodyPr wrap="square" rtlCol="0">
            <a:spAutoFit/>
          </a:bodyPr>
          <a:lstStyle/>
          <a:p>
            <a:r>
              <a:rPr lang="ro-RO" sz="1000" dirty="0" smtClean="0"/>
              <a:t>3000 m</a:t>
            </a:r>
            <a:endParaRPr lang="ro-RO" sz="1000" dirty="0"/>
          </a:p>
        </p:txBody>
      </p:sp>
      <p:sp>
        <p:nvSpPr>
          <p:cNvPr id="199" name="CasetăText 198"/>
          <p:cNvSpPr txBox="1"/>
          <p:nvPr/>
        </p:nvSpPr>
        <p:spPr>
          <a:xfrm rot="5400000">
            <a:off x="8201593" y="3014117"/>
            <a:ext cx="702338" cy="246221"/>
          </a:xfrm>
          <a:prstGeom prst="rect">
            <a:avLst/>
          </a:prstGeom>
          <a:noFill/>
        </p:spPr>
        <p:txBody>
          <a:bodyPr wrap="square" rtlCol="0">
            <a:spAutoFit/>
          </a:bodyPr>
          <a:lstStyle/>
          <a:p>
            <a:r>
              <a:rPr lang="ro-RO" sz="1000" dirty="0" smtClean="0"/>
              <a:t>9000 m</a:t>
            </a:r>
            <a:endParaRPr lang="ro-RO" sz="1000" dirty="0"/>
          </a:p>
        </p:txBody>
      </p:sp>
      <p:sp>
        <p:nvSpPr>
          <p:cNvPr id="113" name="Oval 112"/>
          <p:cNvSpPr/>
          <p:nvPr/>
        </p:nvSpPr>
        <p:spPr>
          <a:xfrm>
            <a:off x="5929322" y="5500702"/>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ro-RO" dirty="0"/>
          </a:p>
        </p:txBody>
      </p:sp>
      <p:sp>
        <p:nvSpPr>
          <p:cNvPr id="117" name="Oval 116"/>
          <p:cNvSpPr/>
          <p:nvPr/>
        </p:nvSpPr>
        <p:spPr>
          <a:xfrm>
            <a:off x="5572132" y="5500702"/>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ro-RO" dirty="0"/>
          </a:p>
        </p:txBody>
      </p:sp>
      <p:sp>
        <p:nvSpPr>
          <p:cNvPr id="120" name="Oval 119"/>
          <p:cNvSpPr/>
          <p:nvPr/>
        </p:nvSpPr>
        <p:spPr>
          <a:xfrm>
            <a:off x="5572132" y="6143644"/>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ro-RO" dirty="0"/>
          </a:p>
        </p:txBody>
      </p:sp>
      <p:sp>
        <p:nvSpPr>
          <p:cNvPr id="123" name="Oval 122"/>
          <p:cNvSpPr/>
          <p:nvPr/>
        </p:nvSpPr>
        <p:spPr>
          <a:xfrm>
            <a:off x="4500562" y="6143644"/>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ro-RO" dirty="0"/>
          </a:p>
        </p:txBody>
      </p:sp>
      <p:sp>
        <p:nvSpPr>
          <p:cNvPr id="143" name="Oval 142"/>
          <p:cNvSpPr/>
          <p:nvPr/>
        </p:nvSpPr>
        <p:spPr>
          <a:xfrm>
            <a:off x="1500166" y="5572140"/>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B</a:t>
            </a:r>
            <a:endParaRPr lang="ro-RO" dirty="0"/>
          </a:p>
        </p:txBody>
      </p:sp>
      <p:sp>
        <p:nvSpPr>
          <p:cNvPr id="144" name="Oval 143"/>
          <p:cNvSpPr/>
          <p:nvPr/>
        </p:nvSpPr>
        <p:spPr>
          <a:xfrm>
            <a:off x="3000364" y="5286388"/>
            <a:ext cx="214314" cy="2143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t>
            </a:r>
            <a:endParaRPr lang="ro-RO" dirty="0"/>
          </a:p>
        </p:txBody>
      </p:sp>
      <p:sp>
        <p:nvSpPr>
          <p:cNvPr id="145" name="Oval 144"/>
          <p:cNvSpPr/>
          <p:nvPr/>
        </p:nvSpPr>
        <p:spPr>
          <a:xfrm>
            <a:off x="2357422" y="471488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D</a:t>
            </a:r>
            <a:endParaRPr lang="ro-RO" dirty="0"/>
          </a:p>
        </p:txBody>
      </p:sp>
      <p:sp>
        <p:nvSpPr>
          <p:cNvPr id="146" name="Oval 145"/>
          <p:cNvSpPr/>
          <p:nvPr/>
        </p:nvSpPr>
        <p:spPr>
          <a:xfrm>
            <a:off x="2643174" y="428625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a:t>
            </a:r>
            <a:endParaRPr lang="ro-RO" dirty="0"/>
          </a:p>
        </p:txBody>
      </p:sp>
      <p:sp>
        <p:nvSpPr>
          <p:cNvPr id="147" name="Oval 146"/>
          <p:cNvSpPr/>
          <p:nvPr/>
        </p:nvSpPr>
        <p:spPr>
          <a:xfrm>
            <a:off x="2786050"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G</a:t>
            </a:r>
            <a:endParaRPr lang="ro-R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pPr lvl="0"/>
            <a:r>
              <a:rPr lang="ro-RO" b="1" dirty="0" smtClean="0"/>
              <a:t>ZIUA 2: EXCURSIE: NOVACI – BAIA DE FIER – POLOVRAGI ŞI RETUR.</a:t>
            </a:r>
            <a:endParaRPr lang="en-US" dirty="0"/>
          </a:p>
        </p:txBody>
      </p:sp>
      <p:sp>
        <p:nvSpPr>
          <p:cNvPr id="3" name="Substituent conținut 2"/>
          <p:cNvSpPr>
            <a:spLocks noGrp="1"/>
          </p:cNvSpPr>
          <p:nvPr>
            <p:ph idx="1"/>
          </p:nvPr>
        </p:nvSpPr>
        <p:spPr>
          <a:xfrm>
            <a:off x="304800" y="1554162"/>
            <a:ext cx="8686800" cy="5160986"/>
          </a:xfrm>
        </p:spPr>
        <p:txBody>
          <a:bodyPr>
            <a:normAutofit lnSpcReduction="10000"/>
          </a:bodyPr>
          <a:lstStyle/>
          <a:p>
            <a:pPr lvl="0">
              <a:defRPr/>
            </a:pPr>
            <a:r>
              <a:rPr lang="ro-RO" sz="1400" dirty="0" smtClean="0"/>
              <a:t>Condiţii: Vizitarea fiecărui obiectiv o singură dată.</a:t>
            </a:r>
          </a:p>
          <a:p>
            <a:pPr lvl="0">
              <a:defRPr/>
            </a:pPr>
            <a:r>
              <a:rPr lang="ro-RO" sz="1400" dirty="0" smtClean="0"/>
              <a:t>Am înţeles că trebuie să determinăm cel mai scurt ciclu elementar care să pornească şi să revină în vârful 1.</a:t>
            </a:r>
          </a:p>
          <a:p>
            <a:pPr lvl="0">
              <a:defRPr/>
            </a:pPr>
            <a:r>
              <a:rPr lang="ro-RO" sz="1400" dirty="0" smtClean="0"/>
              <a:t>Am folosit metoda </a:t>
            </a:r>
            <a:r>
              <a:rPr lang="ro-RO" sz="1400" dirty="0" err="1" smtClean="0"/>
              <a:t>backtracking</a:t>
            </a:r>
            <a:r>
              <a:rPr lang="ro-RO" sz="1400" dirty="0" smtClean="0"/>
              <a:t> pentru a determina toate ciclurile elementare care pleacă din vârful 1 şi am păstrat soluţia care a determinat cel mai scurt astfel de ciclu.</a:t>
            </a:r>
          </a:p>
          <a:p>
            <a:pPr lvl="0">
              <a:defRPr/>
            </a:pPr>
            <a:r>
              <a:rPr lang="ro-RO" sz="1400" dirty="0" smtClean="0"/>
              <a:t>Astfel, într-o stivă, iniţial vidă, am introdus vârful de pornire, 1. Pe fiecare din următoarele niveluri, am introdus unul dintre celelalte noduri care nu au mai fost adăugate, aşa încât să existe muchie între nodul aflat pe nivelul k-1 şi nodul nou introdus. Dacă pe un nivel nu mai există noduri pe care să le putem introduce, dar nu am obţinut o soluţie, atunci coborâm pe nivelul anterior şi căutăm un alt nod care îndeplineşte condiţiile de continuare. Dacă am obţinut o soluţie atunci o tipărim. De asemenea, pentru fiecare soluţie, calculăm distanţa care ar trebui parcursă pentru a putea determina distanţa minimă dintre toate soluţiile găsite.</a:t>
            </a:r>
          </a:p>
          <a:p>
            <a:pPr lvl="0">
              <a:defRPr/>
            </a:pPr>
            <a:r>
              <a:rPr lang="ro-RO" sz="1400" dirty="0" smtClean="0"/>
              <a:t>Pe nivelul 1, am introdus 1. Pe nivelul 2 am introdus 2, pentru că există muchia (1,2). Pe nivelul 3, am introdus următorul vârf “nevizitat” 3 care face muchie cu vârful de pe nivelul anterior. Analog pentru nivelul 4. Pe nivelul 5 încercăm să introducem vârful 5, care nu există pe un alt nivel, dar cum nu există muchia (4,5), nu e posibil. Analog pentru vârful 6. Vârful 7 se poate adăuga pe nivelul 5, pentru că nu a mai fost introdus şi există muchia (4,7). Pe nivelurile 6 şi 7 se pot adăuga vârfurile 8 şi 9 care îndeplinesc condiţiile de continuitate.                              </a:t>
            </a:r>
          </a:p>
          <a:p>
            <a:pPr lvl="0">
              <a:buNone/>
              <a:defRPr/>
            </a:pPr>
            <a:r>
              <a:rPr lang="ro-RO" sz="1400" dirty="0" smtClean="0"/>
              <a:t>				Se procedează asemănător pentru celelalte niveluri şi celelalte vârfuri,  </a:t>
            </a:r>
          </a:p>
          <a:p>
            <a:pPr lvl="0">
              <a:buNone/>
              <a:defRPr/>
            </a:pPr>
            <a:r>
              <a:rPr lang="ro-RO" sz="1400" dirty="0" smtClean="0"/>
              <a:t>				   ţinându-se cont că este obligatorie introducerea la un moment dat în stivă </a:t>
            </a:r>
          </a:p>
          <a:p>
            <a:pPr lvl="0">
              <a:buNone/>
              <a:defRPr/>
            </a:pPr>
            <a:r>
              <a:rPr lang="ro-RO" sz="1400" dirty="0" smtClean="0"/>
              <a:t>				   a vârfurilor J, I, M şi că vom obţine o soluţie dacă există muchie între un </a:t>
            </a:r>
          </a:p>
          <a:p>
            <a:pPr lvl="0">
              <a:buNone/>
              <a:defRPr/>
            </a:pPr>
            <a:r>
              <a:rPr lang="ro-RO" sz="1400" dirty="0" smtClean="0"/>
              <a:t>                                                                 vârf introdus pe un nivel superior şi vârful aflat pe nivelul 1, adică 1.</a:t>
            </a:r>
          </a:p>
          <a:p>
            <a:pPr>
              <a:buNone/>
              <a:defRPr/>
            </a:pPr>
            <a:r>
              <a:rPr lang="ro-RO" sz="1400" dirty="0" smtClean="0"/>
              <a:t>				   Astfel se generează toate soluţiile posibile dintre care am păstrat-o pe cea </a:t>
            </a:r>
          </a:p>
          <a:p>
            <a:pPr>
              <a:buNone/>
              <a:defRPr/>
            </a:pPr>
            <a:r>
              <a:rPr lang="ro-RO" sz="1400" dirty="0" smtClean="0"/>
              <a:t>				   cu lungimea cea mai mică.</a:t>
            </a:r>
            <a:endParaRPr lang="ro-RO" dirty="0" smtClean="0"/>
          </a:p>
          <a:p>
            <a:pPr lvl="0">
              <a:buNone/>
              <a:defRPr/>
            </a:pPr>
            <a:endParaRPr lang="ro-RO" dirty="0" smtClean="0"/>
          </a:p>
        </p:txBody>
      </p:sp>
      <p:sp>
        <p:nvSpPr>
          <p:cNvPr id="4" name="Dreptunghi 3"/>
          <p:cNvSpPr/>
          <p:nvPr/>
        </p:nvSpPr>
        <p:spPr>
          <a:xfrm>
            <a:off x="714348" y="650083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5" name="Dreptunghi 4"/>
          <p:cNvSpPr/>
          <p:nvPr/>
        </p:nvSpPr>
        <p:spPr>
          <a:xfrm>
            <a:off x="1142976" y="650083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6" name="Dreptunghi 5"/>
          <p:cNvSpPr/>
          <p:nvPr/>
        </p:nvSpPr>
        <p:spPr>
          <a:xfrm>
            <a:off x="1142976" y="628652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7" name="Dreptunghi 6"/>
          <p:cNvSpPr/>
          <p:nvPr/>
        </p:nvSpPr>
        <p:spPr>
          <a:xfrm>
            <a:off x="714348" y="628652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reptunghi 7"/>
          <p:cNvSpPr/>
          <p:nvPr/>
        </p:nvSpPr>
        <p:spPr>
          <a:xfrm>
            <a:off x="714348" y="607220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Dreptunghi 8"/>
          <p:cNvSpPr/>
          <p:nvPr/>
        </p:nvSpPr>
        <p:spPr>
          <a:xfrm>
            <a:off x="714348" y="585789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reptunghi 9"/>
          <p:cNvSpPr/>
          <p:nvPr/>
        </p:nvSpPr>
        <p:spPr>
          <a:xfrm>
            <a:off x="1142976" y="607220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Dreptunghi 10"/>
          <p:cNvSpPr/>
          <p:nvPr/>
        </p:nvSpPr>
        <p:spPr>
          <a:xfrm>
            <a:off x="1142976" y="585789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Dreptunghi 11"/>
          <p:cNvSpPr/>
          <p:nvPr/>
        </p:nvSpPr>
        <p:spPr>
          <a:xfrm>
            <a:off x="1571604" y="650083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13" name="Dreptunghi 12"/>
          <p:cNvSpPr/>
          <p:nvPr/>
        </p:nvSpPr>
        <p:spPr>
          <a:xfrm>
            <a:off x="1571604" y="628652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14" name="Dreptunghi 13"/>
          <p:cNvSpPr/>
          <p:nvPr/>
        </p:nvSpPr>
        <p:spPr>
          <a:xfrm>
            <a:off x="1571604" y="607220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15" name="Dreptunghi 14"/>
          <p:cNvSpPr/>
          <p:nvPr/>
        </p:nvSpPr>
        <p:spPr>
          <a:xfrm>
            <a:off x="1571604" y="585789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16" name="Dreptunghi 15"/>
          <p:cNvSpPr/>
          <p:nvPr/>
        </p:nvSpPr>
        <p:spPr>
          <a:xfrm>
            <a:off x="2000232" y="650083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17" name="Dreptunghi 16"/>
          <p:cNvSpPr/>
          <p:nvPr/>
        </p:nvSpPr>
        <p:spPr>
          <a:xfrm>
            <a:off x="2000232" y="628652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18" name="Dreptunghi 17"/>
          <p:cNvSpPr/>
          <p:nvPr/>
        </p:nvSpPr>
        <p:spPr>
          <a:xfrm>
            <a:off x="2000232" y="607220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19" name="Dreptunghi 18"/>
          <p:cNvSpPr/>
          <p:nvPr/>
        </p:nvSpPr>
        <p:spPr>
          <a:xfrm>
            <a:off x="2000232" y="585789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20" name="Dreptunghi 19"/>
          <p:cNvSpPr/>
          <p:nvPr/>
        </p:nvSpPr>
        <p:spPr>
          <a:xfrm>
            <a:off x="2000232" y="564357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7</a:t>
            </a:r>
            <a:endParaRPr lang="en-US" dirty="0"/>
          </a:p>
        </p:txBody>
      </p:sp>
      <p:sp>
        <p:nvSpPr>
          <p:cNvPr id="21" name="Dreptunghi 20"/>
          <p:cNvSpPr/>
          <p:nvPr/>
        </p:nvSpPr>
        <p:spPr>
          <a:xfrm>
            <a:off x="2428860" y="650083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en-US" dirty="0"/>
          </a:p>
        </p:txBody>
      </p:sp>
      <p:sp>
        <p:nvSpPr>
          <p:cNvPr id="22" name="Dreptunghi 21"/>
          <p:cNvSpPr/>
          <p:nvPr/>
        </p:nvSpPr>
        <p:spPr>
          <a:xfrm>
            <a:off x="2428860" y="628652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en-US" dirty="0"/>
          </a:p>
        </p:txBody>
      </p:sp>
      <p:sp>
        <p:nvSpPr>
          <p:cNvPr id="23" name="Dreptunghi 22"/>
          <p:cNvSpPr/>
          <p:nvPr/>
        </p:nvSpPr>
        <p:spPr>
          <a:xfrm>
            <a:off x="2428860" y="6072206"/>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en-US" dirty="0"/>
          </a:p>
        </p:txBody>
      </p:sp>
      <p:sp>
        <p:nvSpPr>
          <p:cNvPr id="24" name="Dreptunghi 23"/>
          <p:cNvSpPr/>
          <p:nvPr/>
        </p:nvSpPr>
        <p:spPr>
          <a:xfrm>
            <a:off x="2428860" y="5857892"/>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en-US" dirty="0"/>
          </a:p>
        </p:txBody>
      </p:sp>
      <p:sp>
        <p:nvSpPr>
          <p:cNvPr id="25" name="Dreptunghi 24"/>
          <p:cNvSpPr/>
          <p:nvPr/>
        </p:nvSpPr>
        <p:spPr>
          <a:xfrm>
            <a:off x="2428860" y="5643578"/>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7</a:t>
            </a:r>
            <a:endParaRPr lang="en-US" dirty="0"/>
          </a:p>
        </p:txBody>
      </p:sp>
      <p:sp>
        <p:nvSpPr>
          <p:cNvPr id="26" name="Dreptunghi 25"/>
          <p:cNvSpPr/>
          <p:nvPr/>
        </p:nvSpPr>
        <p:spPr>
          <a:xfrm>
            <a:off x="2428860" y="5429264"/>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en-US" dirty="0"/>
          </a:p>
        </p:txBody>
      </p:sp>
      <p:sp>
        <p:nvSpPr>
          <p:cNvPr id="27" name="Dreptunghi 26"/>
          <p:cNvSpPr/>
          <p:nvPr/>
        </p:nvSpPr>
        <p:spPr>
          <a:xfrm>
            <a:off x="2428860" y="5214950"/>
            <a:ext cx="285752"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Conector drept 163"/>
          <p:cNvCxnSpPr/>
          <p:nvPr/>
        </p:nvCxnSpPr>
        <p:spPr>
          <a:xfrm rot="5400000">
            <a:off x="5362580" y="5924568"/>
            <a:ext cx="571504" cy="952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9" name="Formă liberă 128"/>
          <p:cNvSpPr/>
          <p:nvPr/>
        </p:nvSpPr>
        <p:spPr>
          <a:xfrm>
            <a:off x="291084" y="2786058"/>
            <a:ext cx="1852024" cy="1193106"/>
          </a:xfrm>
          <a:custGeom>
            <a:avLst/>
            <a:gdLst>
              <a:gd name="connsiteX0" fmla="*/ 1062228 w 1062228"/>
              <a:gd name="connsiteY0" fmla="*/ 74676 h 1283208"/>
              <a:gd name="connsiteX1" fmla="*/ 696468 w 1062228"/>
              <a:gd name="connsiteY1" fmla="*/ 19812 h 1283208"/>
              <a:gd name="connsiteX2" fmla="*/ 449580 w 1062228"/>
              <a:gd name="connsiteY2" fmla="*/ 193548 h 1283208"/>
              <a:gd name="connsiteX3" fmla="*/ 257556 w 1062228"/>
              <a:gd name="connsiteY3" fmla="*/ 275844 h 1283208"/>
              <a:gd name="connsiteX4" fmla="*/ 248412 w 1062228"/>
              <a:gd name="connsiteY4" fmla="*/ 513588 h 1283208"/>
              <a:gd name="connsiteX5" fmla="*/ 102108 w 1062228"/>
              <a:gd name="connsiteY5" fmla="*/ 723900 h 1283208"/>
              <a:gd name="connsiteX6" fmla="*/ 129540 w 1062228"/>
              <a:gd name="connsiteY6" fmla="*/ 1007364 h 1283208"/>
              <a:gd name="connsiteX7" fmla="*/ 19812 w 1062228"/>
              <a:gd name="connsiteY7" fmla="*/ 1245108 h 1283208"/>
              <a:gd name="connsiteX8" fmla="*/ 10668 w 1062228"/>
              <a:gd name="connsiteY8" fmla="*/ 1235964 h 128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2228" h="1283208">
                <a:moveTo>
                  <a:pt x="1062228" y="74676"/>
                </a:moveTo>
                <a:cubicBezTo>
                  <a:pt x="930402" y="37338"/>
                  <a:pt x="798576" y="0"/>
                  <a:pt x="696468" y="19812"/>
                </a:cubicBezTo>
                <a:cubicBezTo>
                  <a:pt x="594360" y="39624"/>
                  <a:pt x="522732" y="150876"/>
                  <a:pt x="449580" y="193548"/>
                </a:cubicBezTo>
                <a:cubicBezTo>
                  <a:pt x="376428" y="236220"/>
                  <a:pt x="291084" y="222504"/>
                  <a:pt x="257556" y="275844"/>
                </a:cubicBezTo>
                <a:cubicBezTo>
                  <a:pt x="224028" y="329184"/>
                  <a:pt x="274320" y="438912"/>
                  <a:pt x="248412" y="513588"/>
                </a:cubicBezTo>
                <a:cubicBezTo>
                  <a:pt x="222504" y="588264"/>
                  <a:pt x="121920" y="641604"/>
                  <a:pt x="102108" y="723900"/>
                </a:cubicBezTo>
                <a:cubicBezTo>
                  <a:pt x="82296" y="806196"/>
                  <a:pt x="143256" y="920496"/>
                  <a:pt x="129540" y="1007364"/>
                </a:cubicBezTo>
                <a:cubicBezTo>
                  <a:pt x="115824" y="1094232"/>
                  <a:pt x="39624" y="1207008"/>
                  <a:pt x="19812" y="1245108"/>
                </a:cubicBezTo>
                <a:cubicBezTo>
                  <a:pt x="0" y="1283208"/>
                  <a:pt x="5334" y="1259586"/>
                  <a:pt x="10668" y="1235964"/>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9" name="Conector drept 48"/>
          <p:cNvCxnSpPr/>
          <p:nvPr/>
        </p:nvCxnSpPr>
        <p:spPr>
          <a:xfrm rot="5400000">
            <a:off x="5041109" y="5960287"/>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8" name="Conector drept 57"/>
          <p:cNvCxnSpPr/>
          <p:nvPr/>
        </p:nvCxnSpPr>
        <p:spPr>
          <a:xfrm rot="10800000">
            <a:off x="3143240" y="5429264"/>
            <a:ext cx="1376390" cy="152402"/>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Conector drept 63"/>
          <p:cNvCxnSpPr>
            <a:endCxn id="11" idx="0"/>
          </p:cNvCxnSpPr>
          <p:nvPr/>
        </p:nvCxnSpPr>
        <p:spPr>
          <a:xfrm rot="5400000">
            <a:off x="4143372" y="5036355"/>
            <a:ext cx="92869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8" name="Conector drept 67"/>
          <p:cNvCxnSpPr>
            <a:stCxn id="36" idx="2"/>
            <a:endCxn id="27" idx="3"/>
          </p:cNvCxnSpPr>
          <p:nvPr/>
        </p:nvCxnSpPr>
        <p:spPr>
          <a:xfrm rot="10800000">
            <a:off x="4714876" y="4607727"/>
            <a:ext cx="3071834" cy="14287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0" name="Conector drept 69"/>
          <p:cNvCxnSpPr>
            <a:stCxn id="36" idx="4"/>
            <a:endCxn id="5" idx="0"/>
          </p:cNvCxnSpPr>
          <p:nvPr/>
        </p:nvCxnSpPr>
        <p:spPr>
          <a:xfrm rot="5400000">
            <a:off x="7536677" y="5214950"/>
            <a:ext cx="714380" cy="158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0" name="Conector drept 79"/>
          <p:cNvCxnSpPr>
            <a:endCxn id="36" idx="7"/>
          </p:cNvCxnSpPr>
          <p:nvPr/>
        </p:nvCxnSpPr>
        <p:spPr>
          <a:xfrm rot="5400000">
            <a:off x="7898200" y="4143380"/>
            <a:ext cx="602890" cy="460014"/>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2" name="Conector drept 81"/>
          <p:cNvCxnSpPr>
            <a:stCxn id="40" idx="4"/>
          </p:cNvCxnSpPr>
          <p:nvPr/>
        </p:nvCxnSpPr>
        <p:spPr>
          <a:xfrm rot="5400000">
            <a:off x="7804570" y="3411141"/>
            <a:ext cx="1285884" cy="35719"/>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5" name="Conector drept 84"/>
          <p:cNvCxnSpPr>
            <a:stCxn id="40" idx="2"/>
          </p:cNvCxnSpPr>
          <p:nvPr/>
        </p:nvCxnSpPr>
        <p:spPr>
          <a:xfrm rot="10800000">
            <a:off x="5786446" y="1750207"/>
            <a:ext cx="2571768" cy="928694"/>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7" name="Conector drept 86"/>
          <p:cNvCxnSpPr>
            <a:endCxn id="38" idx="3"/>
          </p:cNvCxnSpPr>
          <p:nvPr/>
        </p:nvCxnSpPr>
        <p:spPr>
          <a:xfrm rot="10800000" flipV="1">
            <a:off x="5500694" y="2000239"/>
            <a:ext cx="1000132" cy="3572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Conector drept 88"/>
          <p:cNvCxnSpPr>
            <a:endCxn id="34" idx="7"/>
          </p:cNvCxnSpPr>
          <p:nvPr/>
        </p:nvCxnSpPr>
        <p:spPr>
          <a:xfrm rot="10800000" flipV="1">
            <a:off x="3826234" y="2071678"/>
            <a:ext cx="1531584" cy="888642"/>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3" name="Conector drept 102"/>
          <p:cNvCxnSpPr>
            <a:endCxn id="34" idx="6"/>
          </p:cNvCxnSpPr>
          <p:nvPr/>
        </p:nvCxnSpPr>
        <p:spPr>
          <a:xfrm rot="10800000">
            <a:off x="3857620" y="3036092"/>
            <a:ext cx="4572032" cy="46434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6" name="Conector drept 75"/>
          <p:cNvCxnSpPr>
            <a:stCxn id="34" idx="2"/>
            <a:endCxn id="33" idx="3"/>
          </p:cNvCxnSpPr>
          <p:nvPr/>
        </p:nvCxnSpPr>
        <p:spPr>
          <a:xfrm rot="10800000">
            <a:off x="2357422" y="2893215"/>
            <a:ext cx="1285884" cy="14287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Conector drept 73"/>
          <p:cNvCxnSpPr>
            <a:stCxn id="34" idx="3"/>
            <a:endCxn id="35" idx="7"/>
          </p:cNvCxnSpPr>
          <p:nvPr/>
        </p:nvCxnSpPr>
        <p:spPr>
          <a:xfrm rot="5400000">
            <a:off x="3147573" y="3147581"/>
            <a:ext cx="562838" cy="49140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94" name="Formă liberă 93"/>
          <p:cNvSpPr/>
          <p:nvPr/>
        </p:nvSpPr>
        <p:spPr>
          <a:xfrm>
            <a:off x="2714612" y="4143380"/>
            <a:ext cx="2500330" cy="428628"/>
          </a:xfrm>
          <a:custGeom>
            <a:avLst/>
            <a:gdLst>
              <a:gd name="connsiteX0" fmla="*/ 2807208 w 3788664"/>
              <a:gd name="connsiteY0" fmla="*/ 1088136 h 1088136"/>
              <a:gd name="connsiteX1" fmla="*/ 3401568 w 3788664"/>
              <a:gd name="connsiteY1" fmla="*/ 585216 h 1088136"/>
              <a:gd name="connsiteX2" fmla="*/ 484632 w 3788664"/>
              <a:gd name="connsiteY2" fmla="*/ 82296 h 1088136"/>
              <a:gd name="connsiteX3" fmla="*/ 493776 w 3788664"/>
              <a:gd name="connsiteY3" fmla="*/ 91440 h 1088136"/>
            </a:gdLst>
            <a:ahLst/>
            <a:cxnLst>
              <a:cxn ang="0">
                <a:pos x="connsiteX0" y="connsiteY0"/>
              </a:cxn>
              <a:cxn ang="0">
                <a:pos x="connsiteX1" y="connsiteY1"/>
              </a:cxn>
              <a:cxn ang="0">
                <a:pos x="connsiteX2" y="connsiteY2"/>
              </a:cxn>
              <a:cxn ang="0">
                <a:pos x="connsiteX3" y="connsiteY3"/>
              </a:cxn>
            </a:cxnLst>
            <a:rect l="l" t="t" r="r" b="b"/>
            <a:pathLst>
              <a:path w="3788664" h="1088136">
                <a:moveTo>
                  <a:pt x="2807208" y="1088136"/>
                </a:moveTo>
                <a:cubicBezTo>
                  <a:pt x="3297936" y="920496"/>
                  <a:pt x="3788664" y="752856"/>
                  <a:pt x="3401568" y="585216"/>
                </a:cubicBezTo>
                <a:cubicBezTo>
                  <a:pt x="3014472" y="417576"/>
                  <a:pt x="969264" y="164592"/>
                  <a:pt x="484632" y="82296"/>
                </a:cubicBezTo>
                <a:cubicBezTo>
                  <a:pt x="0" y="0"/>
                  <a:pt x="246888" y="45720"/>
                  <a:pt x="493776" y="9144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50" name="Conector drept 49"/>
          <p:cNvCxnSpPr>
            <a:stCxn id="11" idx="4"/>
          </p:cNvCxnSpPr>
          <p:nvPr/>
        </p:nvCxnSpPr>
        <p:spPr>
          <a:xfrm rot="5400000">
            <a:off x="4339827" y="5947190"/>
            <a:ext cx="500066" cy="3571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Conector drept 46"/>
          <p:cNvCxnSpPr/>
          <p:nvPr/>
        </p:nvCxnSpPr>
        <p:spPr>
          <a:xfrm rot="5400000">
            <a:off x="5755489" y="5888849"/>
            <a:ext cx="500066" cy="952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Conector drept 44"/>
          <p:cNvCxnSpPr/>
          <p:nvPr/>
        </p:nvCxnSpPr>
        <p:spPr>
          <a:xfrm rot="10800000">
            <a:off x="5357818" y="6215082"/>
            <a:ext cx="571504" cy="15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Conector drept 52"/>
          <p:cNvCxnSpPr>
            <a:endCxn id="29" idx="3"/>
          </p:cNvCxnSpPr>
          <p:nvPr/>
        </p:nvCxnSpPr>
        <p:spPr>
          <a:xfrm rot="10800000">
            <a:off x="2214546" y="6107926"/>
            <a:ext cx="2305066" cy="8096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7" name="Formă liberă 126"/>
          <p:cNvSpPr/>
          <p:nvPr/>
        </p:nvSpPr>
        <p:spPr>
          <a:xfrm>
            <a:off x="357158" y="4000504"/>
            <a:ext cx="2000264" cy="714380"/>
          </a:xfrm>
          <a:custGeom>
            <a:avLst/>
            <a:gdLst>
              <a:gd name="connsiteX0" fmla="*/ 1179576 w 1179576"/>
              <a:gd name="connsiteY0" fmla="*/ 425196 h 425196"/>
              <a:gd name="connsiteX1" fmla="*/ 850392 w 1179576"/>
              <a:gd name="connsiteY1" fmla="*/ 150876 h 425196"/>
              <a:gd name="connsiteX2" fmla="*/ 585216 w 1179576"/>
              <a:gd name="connsiteY2" fmla="*/ 196596 h 425196"/>
              <a:gd name="connsiteX3" fmla="*/ 493776 w 1179576"/>
              <a:gd name="connsiteY3" fmla="*/ 59436 h 425196"/>
              <a:gd name="connsiteX4" fmla="*/ 274320 w 1179576"/>
              <a:gd name="connsiteY4" fmla="*/ 233172 h 425196"/>
              <a:gd name="connsiteX5" fmla="*/ 82296 w 1179576"/>
              <a:gd name="connsiteY5" fmla="*/ 32004 h 425196"/>
              <a:gd name="connsiteX6" fmla="*/ 0 w 1179576"/>
              <a:gd name="connsiteY6" fmla="*/ 41148 h 42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9576" h="425196">
                <a:moveTo>
                  <a:pt x="1179576" y="425196"/>
                </a:moveTo>
                <a:cubicBezTo>
                  <a:pt x="1064514" y="307086"/>
                  <a:pt x="949452" y="188976"/>
                  <a:pt x="850392" y="150876"/>
                </a:cubicBezTo>
                <a:cubicBezTo>
                  <a:pt x="751332" y="112776"/>
                  <a:pt x="644652" y="211836"/>
                  <a:pt x="585216" y="196596"/>
                </a:cubicBezTo>
                <a:cubicBezTo>
                  <a:pt x="525780" y="181356"/>
                  <a:pt x="545592" y="53340"/>
                  <a:pt x="493776" y="59436"/>
                </a:cubicBezTo>
                <a:cubicBezTo>
                  <a:pt x="441960" y="65532"/>
                  <a:pt x="342900" y="237744"/>
                  <a:pt x="274320" y="233172"/>
                </a:cubicBezTo>
                <a:cubicBezTo>
                  <a:pt x="205740" y="228600"/>
                  <a:pt x="128016" y="64008"/>
                  <a:pt x="82296" y="32004"/>
                </a:cubicBezTo>
                <a:cubicBezTo>
                  <a:pt x="36576" y="0"/>
                  <a:pt x="18288" y="20574"/>
                  <a:pt x="0" y="41148"/>
                </a:cubicBezTo>
              </a:path>
            </a:pathLst>
          </a:cu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sp>
        <p:nvSpPr>
          <p:cNvPr id="128" name="Formă liberă 127"/>
          <p:cNvSpPr/>
          <p:nvPr/>
        </p:nvSpPr>
        <p:spPr>
          <a:xfrm>
            <a:off x="109728" y="4123944"/>
            <a:ext cx="1461876" cy="1591072"/>
          </a:xfrm>
          <a:custGeom>
            <a:avLst/>
            <a:gdLst>
              <a:gd name="connsiteX0" fmla="*/ 1078992 w 1078992"/>
              <a:gd name="connsiteY0" fmla="*/ 1490472 h 1490472"/>
              <a:gd name="connsiteX1" fmla="*/ 539496 w 1078992"/>
              <a:gd name="connsiteY1" fmla="*/ 1444752 h 1490472"/>
              <a:gd name="connsiteX2" fmla="*/ 475488 w 1078992"/>
              <a:gd name="connsiteY2" fmla="*/ 1243584 h 1490472"/>
              <a:gd name="connsiteX3" fmla="*/ 45720 w 1078992"/>
              <a:gd name="connsiteY3" fmla="*/ 1234440 h 1490472"/>
              <a:gd name="connsiteX4" fmla="*/ 201168 w 1078992"/>
              <a:gd name="connsiteY4" fmla="*/ 941832 h 1490472"/>
              <a:gd name="connsiteX5" fmla="*/ 18288 w 1078992"/>
              <a:gd name="connsiteY5" fmla="*/ 713232 h 1490472"/>
              <a:gd name="connsiteX6" fmla="*/ 256032 w 1078992"/>
              <a:gd name="connsiteY6" fmla="*/ 420624 h 1490472"/>
              <a:gd name="connsiteX7" fmla="*/ 164592 w 1078992"/>
              <a:gd name="connsiteY7" fmla="*/ 0 h 1490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992" h="1490472">
                <a:moveTo>
                  <a:pt x="1078992" y="1490472"/>
                </a:moveTo>
                <a:cubicBezTo>
                  <a:pt x="859536" y="1488186"/>
                  <a:pt x="640080" y="1485900"/>
                  <a:pt x="539496" y="1444752"/>
                </a:cubicBezTo>
                <a:cubicBezTo>
                  <a:pt x="438912" y="1403604"/>
                  <a:pt x="557784" y="1278636"/>
                  <a:pt x="475488" y="1243584"/>
                </a:cubicBezTo>
                <a:cubicBezTo>
                  <a:pt x="393192" y="1208532"/>
                  <a:pt x="91440" y="1284732"/>
                  <a:pt x="45720" y="1234440"/>
                </a:cubicBezTo>
                <a:cubicBezTo>
                  <a:pt x="0" y="1184148"/>
                  <a:pt x="205740" y="1028700"/>
                  <a:pt x="201168" y="941832"/>
                </a:cubicBezTo>
                <a:cubicBezTo>
                  <a:pt x="196596" y="854964"/>
                  <a:pt x="9144" y="800100"/>
                  <a:pt x="18288" y="713232"/>
                </a:cubicBezTo>
                <a:cubicBezTo>
                  <a:pt x="27432" y="626364"/>
                  <a:pt x="231648" y="539496"/>
                  <a:pt x="256032" y="420624"/>
                </a:cubicBezTo>
                <a:cubicBezTo>
                  <a:pt x="280416" y="301752"/>
                  <a:pt x="222504" y="150876"/>
                  <a:pt x="164592" y="0"/>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o-RO"/>
          </a:p>
        </p:txBody>
      </p:sp>
      <p:cxnSp>
        <p:nvCxnSpPr>
          <p:cNvPr id="41" name="Conector drept 40"/>
          <p:cNvCxnSpPr/>
          <p:nvPr/>
        </p:nvCxnSpPr>
        <p:spPr>
          <a:xfrm rot="10800000">
            <a:off x="4714876" y="5643578"/>
            <a:ext cx="500066"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Conector drept 24"/>
          <p:cNvCxnSpPr/>
          <p:nvPr/>
        </p:nvCxnSpPr>
        <p:spPr>
          <a:xfrm>
            <a:off x="6929454" y="5643578"/>
            <a:ext cx="857256"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rot="10800000">
            <a:off x="5786446" y="5643578"/>
            <a:ext cx="928694"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Conector drept 41"/>
          <p:cNvCxnSpPr/>
          <p:nvPr/>
        </p:nvCxnSpPr>
        <p:spPr>
          <a:xfrm rot="10800000">
            <a:off x="5429256" y="5643578"/>
            <a:ext cx="357190" cy="158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4" name="Substituent conținut 2"/>
          <p:cNvSpPr txBox="1">
            <a:spLocks/>
          </p:cNvSpPr>
          <p:nvPr/>
        </p:nvSpPr>
        <p:spPr>
          <a:xfrm>
            <a:off x="285720" y="1857364"/>
            <a:ext cx="8686800" cy="4786346"/>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ro-RO" sz="18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4"/>
          <p:cNvSpPr/>
          <p:nvPr/>
        </p:nvSpPr>
        <p:spPr>
          <a:xfrm>
            <a:off x="7786710"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S</a:t>
            </a:r>
            <a:endParaRPr lang="ro-RO" dirty="0"/>
          </a:p>
        </p:txBody>
      </p:sp>
      <p:sp>
        <p:nvSpPr>
          <p:cNvPr id="7" name="Buton acțiune: Pornire 6">
            <a:hlinkClick r:id="" action="ppaction://hlinkshowjump?jump=firstslide" highlightClick="1"/>
          </p:cNvPr>
          <p:cNvSpPr/>
          <p:nvPr/>
        </p:nvSpPr>
        <p:spPr>
          <a:xfrm>
            <a:off x="6715140" y="5572140"/>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1</a:t>
            </a:r>
            <a:endParaRPr lang="ro-RO" dirty="0"/>
          </a:p>
        </p:txBody>
      </p:sp>
      <p:sp>
        <p:nvSpPr>
          <p:cNvPr id="11" name="Oval 10"/>
          <p:cNvSpPr/>
          <p:nvPr/>
        </p:nvSpPr>
        <p:spPr>
          <a:xfrm>
            <a:off x="450056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9</a:t>
            </a:r>
            <a:endParaRPr lang="ro-RO" dirty="0"/>
          </a:p>
        </p:txBody>
      </p:sp>
      <p:sp>
        <p:nvSpPr>
          <p:cNvPr id="12" name="Buton acțiune: Pornire 11">
            <a:hlinkClick r:id="" action="ppaction://hlinkshowjump?jump=firstslide" highlightClick="1"/>
          </p:cNvPr>
          <p:cNvSpPr/>
          <p:nvPr/>
        </p:nvSpPr>
        <p:spPr>
          <a:xfrm>
            <a:off x="5214942" y="6143644"/>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7</a:t>
            </a:r>
            <a:endParaRPr lang="ro-RO" sz="1400" dirty="0"/>
          </a:p>
        </p:txBody>
      </p:sp>
      <p:sp>
        <p:nvSpPr>
          <p:cNvPr id="13" name="Buton acțiune: Pornire 12">
            <a:hlinkClick r:id="" action="ppaction://hlinkshowjump?jump=firstslide" highlightClick="1"/>
          </p:cNvPr>
          <p:cNvSpPr/>
          <p:nvPr/>
        </p:nvSpPr>
        <p:spPr>
          <a:xfrm>
            <a:off x="5214942" y="5500702"/>
            <a:ext cx="214314"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4</a:t>
            </a:r>
            <a:endParaRPr lang="ro-RO" dirty="0"/>
          </a:p>
        </p:txBody>
      </p:sp>
      <p:sp>
        <p:nvSpPr>
          <p:cNvPr id="14" name="Tor 13"/>
          <p:cNvSpPr/>
          <p:nvPr/>
        </p:nvSpPr>
        <p:spPr>
          <a:xfrm>
            <a:off x="5929322" y="6143644"/>
            <a:ext cx="214314" cy="21431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smtClean="0"/>
              <a:t>5</a:t>
            </a:r>
            <a:endParaRPr lang="ro-RO" sz="1400" dirty="0"/>
          </a:p>
        </p:txBody>
      </p:sp>
      <p:sp>
        <p:nvSpPr>
          <p:cNvPr id="27" name="Săgeată în patru puncte 26"/>
          <p:cNvSpPr/>
          <p:nvPr/>
        </p:nvSpPr>
        <p:spPr>
          <a:xfrm>
            <a:off x="4500562" y="4500570"/>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H</a:t>
            </a:r>
            <a:endParaRPr lang="ro-RO" dirty="0"/>
          </a:p>
        </p:txBody>
      </p:sp>
      <p:sp>
        <p:nvSpPr>
          <p:cNvPr id="29" name="Săgeată în patru puncte 28"/>
          <p:cNvSpPr/>
          <p:nvPr/>
        </p:nvSpPr>
        <p:spPr>
          <a:xfrm>
            <a:off x="2000232" y="6000768"/>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A</a:t>
            </a:r>
            <a:endParaRPr lang="ro-RO" dirty="0"/>
          </a:p>
        </p:txBody>
      </p:sp>
      <p:sp>
        <p:nvSpPr>
          <p:cNvPr id="30" name="Stea cu 7 colţuri 29"/>
          <p:cNvSpPr/>
          <p:nvPr/>
        </p:nvSpPr>
        <p:spPr>
          <a:xfrm>
            <a:off x="214282" y="3929066"/>
            <a:ext cx="214314" cy="21431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a:t>
            </a:r>
            <a:endParaRPr lang="ro-RO" dirty="0"/>
          </a:p>
        </p:txBody>
      </p:sp>
      <p:sp>
        <p:nvSpPr>
          <p:cNvPr id="33" name="Schemă logică: Document multiplu 32"/>
          <p:cNvSpPr/>
          <p:nvPr/>
        </p:nvSpPr>
        <p:spPr>
          <a:xfrm>
            <a:off x="2143108" y="2786058"/>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K</a:t>
            </a:r>
            <a:endParaRPr lang="ro-RO" dirty="0"/>
          </a:p>
        </p:txBody>
      </p:sp>
      <p:sp>
        <p:nvSpPr>
          <p:cNvPr id="34" name="Oval 33"/>
          <p:cNvSpPr/>
          <p:nvPr/>
        </p:nvSpPr>
        <p:spPr>
          <a:xfrm>
            <a:off x="3643306" y="292893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J</a:t>
            </a:r>
            <a:endParaRPr lang="ro-RO" dirty="0"/>
          </a:p>
        </p:txBody>
      </p:sp>
      <p:sp>
        <p:nvSpPr>
          <p:cNvPr id="35" name="Oval 34"/>
          <p:cNvSpPr/>
          <p:nvPr/>
        </p:nvSpPr>
        <p:spPr>
          <a:xfrm>
            <a:off x="3000364" y="364331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I</a:t>
            </a:r>
            <a:endParaRPr lang="ro-RO" dirty="0"/>
          </a:p>
        </p:txBody>
      </p:sp>
      <p:sp>
        <p:nvSpPr>
          <p:cNvPr id="36" name="Oval 35"/>
          <p:cNvSpPr/>
          <p:nvPr/>
        </p:nvSpPr>
        <p:spPr>
          <a:xfrm>
            <a:off x="7786710" y="464344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R</a:t>
            </a:r>
            <a:endParaRPr lang="ro-RO" dirty="0"/>
          </a:p>
        </p:txBody>
      </p:sp>
      <p:sp>
        <p:nvSpPr>
          <p:cNvPr id="37" name="Schemă logică: Document multiplu 36"/>
          <p:cNvSpPr/>
          <p:nvPr/>
        </p:nvSpPr>
        <p:spPr>
          <a:xfrm>
            <a:off x="5572132" y="1643050"/>
            <a:ext cx="214314" cy="21431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M</a:t>
            </a:r>
            <a:endParaRPr lang="ro-RO" dirty="0"/>
          </a:p>
        </p:txBody>
      </p:sp>
      <p:sp>
        <p:nvSpPr>
          <p:cNvPr id="38" name="Săgeată în patru puncte 37"/>
          <p:cNvSpPr/>
          <p:nvPr/>
        </p:nvSpPr>
        <p:spPr>
          <a:xfrm>
            <a:off x="5286380" y="1928802"/>
            <a:ext cx="214314" cy="214314"/>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L</a:t>
            </a:r>
            <a:endParaRPr lang="ro-RO" dirty="0"/>
          </a:p>
        </p:txBody>
      </p:sp>
      <p:sp>
        <p:nvSpPr>
          <p:cNvPr id="40" name="Oval 39"/>
          <p:cNvSpPr/>
          <p:nvPr/>
        </p:nvSpPr>
        <p:spPr>
          <a:xfrm>
            <a:off x="8358214" y="25717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N</a:t>
            </a:r>
            <a:endParaRPr lang="ro-RO" dirty="0"/>
          </a:p>
        </p:txBody>
      </p:sp>
      <p:cxnSp>
        <p:nvCxnSpPr>
          <p:cNvPr id="71" name="Conector drept 70"/>
          <p:cNvCxnSpPr>
            <a:stCxn id="35" idx="3"/>
          </p:cNvCxnSpPr>
          <p:nvPr/>
        </p:nvCxnSpPr>
        <p:spPr>
          <a:xfrm rot="5400000">
            <a:off x="2214546" y="4040556"/>
            <a:ext cx="1031518" cy="60289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Conector drept 90"/>
          <p:cNvCxnSpPr/>
          <p:nvPr/>
        </p:nvCxnSpPr>
        <p:spPr>
          <a:xfrm rot="10800000">
            <a:off x="2643174" y="4357694"/>
            <a:ext cx="1857388" cy="25003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8" name="Conector drept 107"/>
          <p:cNvCxnSpPr>
            <a:stCxn id="127" idx="0"/>
          </p:cNvCxnSpPr>
          <p:nvPr/>
        </p:nvCxnSpPr>
        <p:spPr>
          <a:xfrm>
            <a:off x="2357422" y="4714884"/>
            <a:ext cx="785818" cy="71438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8358214"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P</a:t>
            </a:r>
            <a:endParaRPr lang="ro-RO" dirty="0"/>
          </a:p>
        </p:txBody>
      </p:sp>
      <p:sp>
        <p:nvSpPr>
          <p:cNvPr id="78" name="Oval 77"/>
          <p:cNvSpPr/>
          <p:nvPr/>
        </p:nvSpPr>
        <p:spPr>
          <a:xfrm>
            <a:off x="8358214" y="342900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O</a:t>
            </a:r>
            <a:endParaRPr lang="ro-RO" dirty="0"/>
          </a:p>
        </p:txBody>
      </p:sp>
      <p:cxnSp>
        <p:nvCxnSpPr>
          <p:cNvPr id="126" name="Conector drept 125"/>
          <p:cNvCxnSpPr>
            <a:endCxn id="29" idx="3"/>
          </p:cNvCxnSpPr>
          <p:nvPr/>
        </p:nvCxnSpPr>
        <p:spPr>
          <a:xfrm rot="10800000">
            <a:off x="2214546" y="6107926"/>
            <a:ext cx="3000396" cy="10874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4" name="Formă liberă 133"/>
          <p:cNvSpPr/>
          <p:nvPr/>
        </p:nvSpPr>
        <p:spPr>
          <a:xfrm>
            <a:off x="1458686" y="5700156"/>
            <a:ext cx="512618" cy="391886"/>
          </a:xfrm>
          <a:custGeom>
            <a:avLst/>
            <a:gdLst>
              <a:gd name="connsiteX0" fmla="*/ 512618 w 512618"/>
              <a:gd name="connsiteY0" fmla="*/ 391886 h 391886"/>
              <a:gd name="connsiteX1" fmla="*/ 61356 w 512618"/>
              <a:gd name="connsiteY1" fmla="*/ 296883 h 391886"/>
              <a:gd name="connsiteX2" fmla="*/ 144483 w 512618"/>
              <a:gd name="connsiteY2" fmla="*/ 0 h 391886"/>
              <a:gd name="connsiteX3" fmla="*/ 144483 w 512618"/>
              <a:gd name="connsiteY3" fmla="*/ 0 h 391886"/>
            </a:gdLst>
            <a:ahLst/>
            <a:cxnLst>
              <a:cxn ang="0">
                <a:pos x="connsiteX0" y="connsiteY0"/>
              </a:cxn>
              <a:cxn ang="0">
                <a:pos x="connsiteX1" y="connsiteY1"/>
              </a:cxn>
              <a:cxn ang="0">
                <a:pos x="connsiteX2" y="connsiteY2"/>
              </a:cxn>
              <a:cxn ang="0">
                <a:pos x="connsiteX3" y="connsiteY3"/>
              </a:cxn>
            </a:cxnLst>
            <a:rect l="l" t="t" r="r" b="b"/>
            <a:pathLst>
              <a:path w="512618" h="391886">
                <a:moveTo>
                  <a:pt x="512618" y="391886"/>
                </a:moveTo>
                <a:cubicBezTo>
                  <a:pt x="317665" y="377041"/>
                  <a:pt x="122712" y="362197"/>
                  <a:pt x="61356" y="296883"/>
                </a:cubicBezTo>
                <a:cubicBezTo>
                  <a:pt x="0" y="231569"/>
                  <a:pt x="144483" y="0"/>
                  <a:pt x="144483" y="0"/>
                </a:cubicBezTo>
                <a:lnTo>
                  <a:pt x="144483"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8" name="Conector drept 137"/>
          <p:cNvCxnSpPr>
            <a:stCxn id="134" idx="2"/>
          </p:cNvCxnSpPr>
          <p:nvPr/>
        </p:nvCxnSpPr>
        <p:spPr>
          <a:xfrm flipV="1">
            <a:off x="1603169" y="5429264"/>
            <a:ext cx="1540071" cy="27089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56" name="CasetăText 155"/>
          <p:cNvSpPr txBox="1"/>
          <p:nvPr/>
        </p:nvSpPr>
        <p:spPr>
          <a:xfrm>
            <a:off x="7072330" y="5429264"/>
            <a:ext cx="1000132" cy="246221"/>
          </a:xfrm>
          <a:prstGeom prst="rect">
            <a:avLst/>
          </a:prstGeom>
          <a:noFill/>
        </p:spPr>
        <p:txBody>
          <a:bodyPr wrap="square" rtlCol="0">
            <a:spAutoFit/>
          </a:bodyPr>
          <a:lstStyle/>
          <a:p>
            <a:r>
              <a:rPr lang="ro-RO" sz="1000" dirty="0" smtClean="0"/>
              <a:t>3000 m</a:t>
            </a:r>
            <a:endParaRPr lang="ro-RO" sz="1000" dirty="0"/>
          </a:p>
        </p:txBody>
      </p:sp>
      <p:sp>
        <p:nvSpPr>
          <p:cNvPr id="157" name="CasetăText 156"/>
          <p:cNvSpPr txBox="1"/>
          <p:nvPr/>
        </p:nvSpPr>
        <p:spPr>
          <a:xfrm rot="176162">
            <a:off x="2934575" y="5954782"/>
            <a:ext cx="1000132" cy="246221"/>
          </a:xfrm>
          <a:prstGeom prst="rect">
            <a:avLst/>
          </a:prstGeom>
          <a:noFill/>
        </p:spPr>
        <p:txBody>
          <a:bodyPr wrap="square" rtlCol="0">
            <a:spAutoFit/>
          </a:bodyPr>
          <a:lstStyle/>
          <a:p>
            <a:r>
              <a:rPr lang="ro-RO" sz="1000" dirty="0" smtClean="0"/>
              <a:t>1300 m</a:t>
            </a:r>
            <a:endParaRPr lang="ro-RO" sz="1000" dirty="0"/>
          </a:p>
        </p:txBody>
      </p:sp>
      <p:sp>
        <p:nvSpPr>
          <p:cNvPr id="158" name="CasetăText 157"/>
          <p:cNvSpPr txBox="1"/>
          <p:nvPr/>
        </p:nvSpPr>
        <p:spPr>
          <a:xfrm>
            <a:off x="614363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59" name="CasetăText 158"/>
          <p:cNvSpPr txBox="1"/>
          <p:nvPr/>
        </p:nvSpPr>
        <p:spPr>
          <a:xfrm>
            <a:off x="542925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0" name="CasetăText 159"/>
          <p:cNvSpPr txBox="1"/>
          <p:nvPr/>
        </p:nvSpPr>
        <p:spPr>
          <a:xfrm>
            <a:off x="4714876" y="5429264"/>
            <a:ext cx="571504" cy="246221"/>
          </a:xfrm>
          <a:prstGeom prst="rect">
            <a:avLst/>
          </a:prstGeom>
          <a:noFill/>
        </p:spPr>
        <p:txBody>
          <a:bodyPr wrap="square" rtlCol="0">
            <a:spAutoFit/>
          </a:bodyPr>
          <a:lstStyle/>
          <a:p>
            <a:r>
              <a:rPr lang="ro-RO" sz="1000" dirty="0" smtClean="0"/>
              <a:t>200 m</a:t>
            </a:r>
            <a:endParaRPr lang="ro-RO" sz="1000" dirty="0"/>
          </a:p>
        </p:txBody>
      </p:sp>
      <p:sp>
        <p:nvSpPr>
          <p:cNvPr id="161" name="CasetăText 160"/>
          <p:cNvSpPr txBox="1"/>
          <p:nvPr/>
        </p:nvSpPr>
        <p:spPr>
          <a:xfrm>
            <a:off x="5429256" y="6000768"/>
            <a:ext cx="571504" cy="246221"/>
          </a:xfrm>
          <a:prstGeom prst="rect">
            <a:avLst/>
          </a:prstGeom>
          <a:noFill/>
        </p:spPr>
        <p:txBody>
          <a:bodyPr wrap="square" rtlCol="0">
            <a:spAutoFit/>
          </a:bodyPr>
          <a:lstStyle/>
          <a:p>
            <a:r>
              <a:rPr lang="ro-RO" sz="1000" dirty="0" smtClean="0"/>
              <a:t>150 m</a:t>
            </a:r>
            <a:endParaRPr lang="ro-RO" sz="1000" dirty="0"/>
          </a:p>
        </p:txBody>
      </p:sp>
      <p:sp>
        <p:nvSpPr>
          <p:cNvPr id="162" name="CasetăText 161"/>
          <p:cNvSpPr txBox="1"/>
          <p:nvPr/>
        </p:nvSpPr>
        <p:spPr>
          <a:xfrm>
            <a:off x="4643438" y="6000768"/>
            <a:ext cx="571504" cy="246221"/>
          </a:xfrm>
          <a:prstGeom prst="rect">
            <a:avLst/>
          </a:prstGeom>
          <a:noFill/>
        </p:spPr>
        <p:txBody>
          <a:bodyPr wrap="square" rtlCol="0">
            <a:spAutoFit/>
          </a:bodyPr>
          <a:lstStyle/>
          <a:p>
            <a:r>
              <a:rPr lang="ro-RO" sz="1000" dirty="0" smtClean="0"/>
              <a:t>200 m</a:t>
            </a:r>
            <a:endParaRPr lang="ro-RO" sz="1000" dirty="0"/>
          </a:p>
        </p:txBody>
      </p:sp>
      <p:sp>
        <p:nvSpPr>
          <p:cNvPr id="163" name="CasetăText 162"/>
          <p:cNvSpPr txBox="1"/>
          <p:nvPr/>
        </p:nvSpPr>
        <p:spPr>
          <a:xfrm rot="16200000">
            <a:off x="5623805" y="5734781"/>
            <a:ext cx="571504" cy="246221"/>
          </a:xfrm>
          <a:prstGeom prst="rect">
            <a:avLst/>
          </a:prstGeom>
          <a:noFill/>
        </p:spPr>
        <p:txBody>
          <a:bodyPr wrap="square" rtlCol="0">
            <a:spAutoFit/>
          </a:bodyPr>
          <a:lstStyle/>
          <a:p>
            <a:r>
              <a:rPr lang="ro-RO" sz="1000" dirty="0" smtClean="0"/>
              <a:t>200 m</a:t>
            </a:r>
            <a:endParaRPr lang="ro-RO" sz="1000" dirty="0"/>
          </a:p>
        </p:txBody>
      </p:sp>
      <p:sp>
        <p:nvSpPr>
          <p:cNvPr id="166" name="CasetăText 165"/>
          <p:cNvSpPr txBox="1"/>
          <p:nvPr/>
        </p:nvSpPr>
        <p:spPr>
          <a:xfrm rot="16200000">
            <a:off x="490942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7" name="CasetăText 166"/>
          <p:cNvSpPr txBox="1"/>
          <p:nvPr/>
        </p:nvSpPr>
        <p:spPr>
          <a:xfrm rot="16200000">
            <a:off x="4195045" y="5806219"/>
            <a:ext cx="571504" cy="246221"/>
          </a:xfrm>
          <a:prstGeom prst="rect">
            <a:avLst/>
          </a:prstGeom>
          <a:noFill/>
        </p:spPr>
        <p:txBody>
          <a:bodyPr wrap="square" rtlCol="0">
            <a:spAutoFit/>
          </a:bodyPr>
          <a:lstStyle/>
          <a:p>
            <a:r>
              <a:rPr lang="ro-RO" sz="1000" dirty="0" smtClean="0"/>
              <a:t>200 m</a:t>
            </a:r>
            <a:endParaRPr lang="ro-RO" sz="1000" dirty="0"/>
          </a:p>
        </p:txBody>
      </p:sp>
      <p:sp>
        <p:nvSpPr>
          <p:cNvPr id="168" name="CasetăText 167"/>
          <p:cNvSpPr txBox="1"/>
          <p:nvPr/>
        </p:nvSpPr>
        <p:spPr>
          <a:xfrm rot="15330151">
            <a:off x="1190824" y="5899378"/>
            <a:ext cx="571504" cy="246221"/>
          </a:xfrm>
          <a:prstGeom prst="rect">
            <a:avLst/>
          </a:prstGeom>
          <a:noFill/>
        </p:spPr>
        <p:txBody>
          <a:bodyPr wrap="square" rtlCol="0">
            <a:spAutoFit/>
          </a:bodyPr>
          <a:lstStyle/>
          <a:p>
            <a:r>
              <a:rPr lang="ro-RO" sz="1000" dirty="0" smtClean="0"/>
              <a:t>200 m</a:t>
            </a:r>
            <a:endParaRPr lang="ro-RO" sz="1000" dirty="0"/>
          </a:p>
        </p:txBody>
      </p:sp>
      <p:sp>
        <p:nvSpPr>
          <p:cNvPr id="169" name="CasetăText 168"/>
          <p:cNvSpPr txBox="1"/>
          <p:nvPr/>
        </p:nvSpPr>
        <p:spPr>
          <a:xfrm rot="21025098">
            <a:off x="1658334" y="5418170"/>
            <a:ext cx="745690" cy="246221"/>
          </a:xfrm>
          <a:prstGeom prst="rect">
            <a:avLst/>
          </a:prstGeom>
          <a:noFill/>
        </p:spPr>
        <p:txBody>
          <a:bodyPr wrap="square" rtlCol="0">
            <a:spAutoFit/>
          </a:bodyPr>
          <a:lstStyle/>
          <a:p>
            <a:r>
              <a:rPr lang="ro-RO" sz="1000" dirty="0" smtClean="0"/>
              <a:t>1000 m</a:t>
            </a:r>
            <a:endParaRPr lang="ro-RO" sz="1000" dirty="0"/>
          </a:p>
        </p:txBody>
      </p:sp>
      <p:sp>
        <p:nvSpPr>
          <p:cNvPr id="170" name="CasetăText 169"/>
          <p:cNvSpPr txBox="1"/>
          <p:nvPr/>
        </p:nvSpPr>
        <p:spPr>
          <a:xfrm rot="2023394">
            <a:off x="432944" y="5048208"/>
            <a:ext cx="760699" cy="246221"/>
          </a:xfrm>
          <a:prstGeom prst="rect">
            <a:avLst/>
          </a:prstGeom>
          <a:noFill/>
        </p:spPr>
        <p:txBody>
          <a:bodyPr wrap="square" rtlCol="0">
            <a:spAutoFit/>
          </a:bodyPr>
          <a:lstStyle/>
          <a:p>
            <a:r>
              <a:rPr lang="ro-RO" sz="1000" dirty="0" smtClean="0"/>
              <a:t>30000 m</a:t>
            </a:r>
            <a:endParaRPr lang="ro-RO" sz="1000" dirty="0"/>
          </a:p>
        </p:txBody>
      </p:sp>
      <p:sp>
        <p:nvSpPr>
          <p:cNvPr id="171" name="CasetăText 170"/>
          <p:cNvSpPr txBox="1"/>
          <p:nvPr/>
        </p:nvSpPr>
        <p:spPr>
          <a:xfrm rot="404041">
            <a:off x="1369047" y="3973764"/>
            <a:ext cx="776855" cy="246221"/>
          </a:xfrm>
          <a:prstGeom prst="rect">
            <a:avLst/>
          </a:prstGeom>
          <a:noFill/>
        </p:spPr>
        <p:txBody>
          <a:bodyPr wrap="square" rtlCol="0">
            <a:spAutoFit/>
          </a:bodyPr>
          <a:lstStyle/>
          <a:p>
            <a:r>
              <a:rPr lang="ro-RO" sz="1000" dirty="0" smtClean="0"/>
              <a:t>1600 m</a:t>
            </a:r>
            <a:endParaRPr lang="ro-RO" sz="1000" dirty="0"/>
          </a:p>
        </p:txBody>
      </p:sp>
      <p:sp>
        <p:nvSpPr>
          <p:cNvPr id="173" name="CasetăText 172"/>
          <p:cNvSpPr txBox="1"/>
          <p:nvPr/>
        </p:nvSpPr>
        <p:spPr>
          <a:xfrm rot="616479">
            <a:off x="3303492" y="5263945"/>
            <a:ext cx="571504" cy="246221"/>
          </a:xfrm>
          <a:prstGeom prst="rect">
            <a:avLst/>
          </a:prstGeom>
          <a:noFill/>
        </p:spPr>
        <p:txBody>
          <a:bodyPr wrap="square" rtlCol="0">
            <a:spAutoFit/>
          </a:bodyPr>
          <a:lstStyle/>
          <a:p>
            <a:r>
              <a:rPr lang="ro-RO" sz="1000" dirty="0" smtClean="0"/>
              <a:t>300 m</a:t>
            </a:r>
            <a:endParaRPr lang="ro-RO" sz="1000" dirty="0"/>
          </a:p>
        </p:txBody>
      </p:sp>
      <p:sp>
        <p:nvSpPr>
          <p:cNvPr id="174" name="CasetăText 173"/>
          <p:cNvSpPr txBox="1"/>
          <p:nvPr/>
        </p:nvSpPr>
        <p:spPr>
          <a:xfrm rot="17972201">
            <a:off x="2343538" y="4178153"/>
            <a:ext cx="682218" cy="246221"/>
          </a:xfrm>
          <a:prstGeom prst="rect">
            <a:avLst/>
          </a:prstGeom>
          <a:noFill/>
        </p:spPr>
        <p:txBody>
          <a:bodyPr wrap="square" rtlCol="0">
            <a:spAutoFit/>
          </a:bodyPr>
          <a:lstStyle/>
          <a:p>
            <a:r>
              <a:rPr lang="ro-RO" sz="1000" dirty="0" smtClean="0"/>
              <a:t>6000 m</a:t>
            </a:r>
            <a:endParaRPr lang="ro-RO" sz="1000" dirty="0"/>
          </a:p>
        </p:txBody>
      </p:sp>
      <p:sp>
        <p:nvSpPr>
          <p:cNvPr id="175" name="CasetăText 174"/>
          <p:cNvSpPr txBox="1"/>
          <p:nvPr/>
        </p:nvSpPr>
        <p:spPr>
          <a:xfrm rot="18633171">
            <a:off x="2622497" y="3205360"/>
            <a:ext cx="652952" cy="246221"/>
          </a:xfrm>
          <a:prstGeom prst="rect">
            <a:avLst/>
          </a:prstGeom>
          <a:noFill/>
        </p:spPr>
        <p:txBody>
          <a:bodyPr wrap="square" rtlCol="0">
            <a:spAutoFit/>
          </a:bodyPr>
          <a:lstStyle/>
          <a:p>
            <a:r>
              <a:rPr lang="ro-RO" sz="1000" dirty="0" smtClean="0"/>
              <a:t>3000 m</a:t>
            </a:r>
            <a:endParaRPr lang="ro-RO" sz="1000" dirty="0"/>
          </a:p>
        </p:txBody>
      </p:sp>
      <p:sp>
        <p:nvSpPr>
          <p:cNvPr id="176" name="CasetăText 175"/>
          <p:cNvSpPr txBox="1"/>
          <p:nvPr/>
        </p:nvSpPr>
        <p:spPr>
          <a:xfrm rot="421413">
            <a:off x="5155614" y="2975973"/>
            <a:ext cx="784482" cy="246221"/>
          </a:xfrm>
          <a:prstGeom prst="rect">
            <a:avLst/>
          </a:prstGeom>
          <a:noFill/>
        </p:spPr>
        <p:txBody>
          <a:bodyPr wrap="square" rtlCol="0">
            <a:spAutoFit/>
          </a:bodyPr>
          <a:lstStyle/>
          <a:p>
            <a:r>
              <a:rPr lang="ro-RO" sz="1000" dirty="0" smtClean="0"/>
              <a:t>6000 m</a:t>
            </a:r>
            <a:endParaRPr lang="ro-RO" sz="1000" dirty="0"/>
          </a:p>
        </p:txBody>
      </p:sp>
      <p:sp>
        <p:nvSpPr>
          <p:cNvPr id="177" name="CasetăText 176"/>
          <p:cNvSpPr txBox="1"/>
          <p:nvPr/>
        </p:nvSpPr>
        <p:spPr>
          <a:xfrm>
            <a:off x="6000760" y="4429132"/>
            <a:ext cx="714380" cy="246221"/>
          </a:xfrm>
          <a:prstGeom prst="rect">
            <a:avLst/>
          </a:prstGeom>
          <a:noFill/>
        </p:spPr>
        <p:txBody>
          <a:bodyPr wrap="square" rtlCol="0">
            <a:spAutoFit/>
          </a:bodyPr>
          <a:lstStyle/>
          <a:p>
            <a:r>
              <a:rPr lang="ro-RO" sz="1000" dirty="0" smtClean="0"/>
              <a:t>3200 m</a:t>
            </a:r>
            <a:endParaRPr lang="ro-RO" sz="1000" dirty="0"/>
          </a:p>
        </p:txBody>
      </p:sp>
      <p:sp>
        <p:nvSpPr>
          <p:cNvPr id="178" name="CasetăText 177"/>
          <p:cNvSpPr txBox="1"/>
          <p:nvPr/>
        </p:nvSpPr>
        <p:spPr>
          <a:xfrm rot="19623574">
            <a:off x="4084664" y="2378131"/>
            <a:ext cx="674439" cy="246221"/>
          </a:xfrm>
          <a:prstGeom prst="rect">
            <a:avLst/>
          </a:prstGeom>
          <a:noFill/>
        </p:spPr>
        <p:txBody>
          <a:bodyPr wrap="square" rtlCol="0">
            <a:spAutoFit/>
          </a:bodyPr>
          <a:lstStyle/>
          <a:p>
            <a:r>
              <a:rPr lang="ro-RO" sz="1000" dirty="0" smtClean="0"/>
              <a:t>7000 m</a:t>
            </a:r>
            <a:endParaRPr lang="ro-RO" sz="1000" dirty="0"/>
          </a:p>
        </p:txBody>
      </p:sp>
      <p:sp>
        <p:nvSpPr>
          <p:cNvPr id="182" name="CasetăText 181"/>
          <p:cNvSpPr txBox="1"/>
          <p:nvPr/>
        </p:nvSpPr>
        <p:spPr>
          <a:xfrm>
            <a:off x="5500694" y="1857364"/>
            <a:ext cx="571504" cy="246221"/>
          </a:xfrm>
          <a:prstGeom prst="rect">
            <a:avLst/>
          </a:prstGeom>
          <a:noFill/>
        </p:spPr>
        <p:txBody>
          <a:bodyPr wrap="square" rtlCol="0">
            <a:spAutoFit/>
          </a:bodyPr>
          <a:lstStyle/>
          <a:p>
            <a:r>
              <a:rPr lang="ro-RO" sz="1000" dirty="0" smtClean="0"/>
              <a:t>100 m</a:t>
            </a:r>
            <a:endParaRPr lang="ro-RO" sz="1000" dirty="0"/>
          </a:p>
        </p:txBody>
      </p:sp>
      <p:sp>
        <p:nvSpPr>
          <p:cNvPr id="183" name="CasetăText 182"/>
          <p:cNvSpPr txBox="1"/>
          <p:nvPr/>
        </p:nvSpPr>
        <p:spPr>
          <a:xfrm rot="1340352">
            <a:off x="5883231" y="1670984"/>
            <a:ext cx="571504" cy="246221"/>
          </a:xfrm>
          <a:prstGeom prst="rect">
            <a:avLst/>
          </a:prstGeom>
          <a:noFill/>
        </p:spPr>
        <p:txBody>
          <a:bodyPr wrap="square" rtlCol="0">
            <a:spAutoFit/>
          </a:bodyPr>
          <a:lstStyle/>
          <a:p>
            <a:r>
              <a:rPr lang="ro-RO" sz="1000" dirty="0" smtClean="0"/>
              <a:t>600 m</a:t>
            </a:r>
            <a:endParaRPr lang="ro-RO" sz="1000" dirty="0"/>
          </a:p>
        </p:txBody>
      </p:sp>
      <p:sp>
        <p:nvSpPr>
          <p:cNvPr id="184" name="CasetăText 183"/>
          <p:cNvSpPr txBox="1"/>
          <p:nvPr/>
        </p:nvSpPr>
        <p:spPr>
          <a:xfrm rot="1223126">
            <a:off x="6949466" y="2054015"/>
            <a:ext cx="717385" cy="246221"/>
          </a:xfrm>
          <a:prstGeom prst="rect">
            <a:avLst/>
          </a:prstGeom>
          <a:noFill/>
        </p:spPr>
        <p:txBody>
          <a:bodyPr wrap="square" rtlCol="0">
            <a:spAutoFit/>
          </a:bodyPr>
          <a:lstStyle/>
          <a:p>
            <a:r>
              <a:rPr lang="ro-RO" sz="1000" dirty="0" smtClean="0"/>
              <a:t>2000 m</a:t>
            </a:r>
            <a:endParaRPr lang="ro-RO" sz="1000" dirty="0"/>
          </a:p>
        </p:txBody>
      </p:sp>
      <p:sp>
        <p:nvSpPr>
          <p:cNvPr id="192" name="CasetăText 191"/>
          <p:cNvSpPr txBox="1"/>
          <p:nvPr/>
        </p:nvSpPr>
        <p:spPr>
          <a:xfrm rot="422113">
            <a:off x="2572118" y="2753787"/>
            <a:ext cx="731978" cy="246221"/>
          </a:xfrm>
          <a:prstGeom prst="rect">
            <a:avLst/>
          </a:prstGeom>
          <a:noFill/>
        </p:spPr>
        <p:txBody>
          <a:bodyPr wrap="square" rtlCol="0">
            <a:spAutoFit/>
          </a:bodyPr>
          <a:lstStyle/>
          <a:p>
            <a:r>
              <a:rPr lang="ro-RO" sz="1000" dirty="0" smtClean="0"/>
              <a:t>2500 m</a:t>
            </a:r>
            <a:endParaRPr lang="ro-RO" sz="1000" dirty="0"/>
          </a:p>
        </p:txBody>
      </p:sp>
      <p:sp>
        <p:nvSpPr>
          <p:cNvPr id="193" name="CasetăText 192"/>
          <p:cNvSpPr txBox="1"/>
          <p:nvPr/>
        </p:nvSpPr>
        <p:spPr>
          <a:xfrm rot="616479">
            <a:off x="3517806" y="4335250"/>
            <a:ext cx="571504" cy="246221"/>
          </a:xfrm>
          <a:prstGeom prst="rect">
            <a:avLst/>
          </a:prstGeom>
          <a:noFill/>
        </p:spPr>
        <p:txBody>
          <a:bodyPr wrap="square" rtlCol="0">
            <a:spAutoFit/>
          </a:bodyPr>
          <a:lstStyle/>
          <a:p>
            <a:r>
              <a:rPr lang="ro-RO" sz="1000" dirty="0" smtClean="0"/>
              <a:t>200 m</a:t>
            </a:r>
            <a:endParaRPr lang="ro-RO" sz="1000" dirty="0"/>
          </a:p>
        </p:txBody>
      </p:sp>
      <p:sp>
        <p:nvSpPr>
          <p:cNvPr id="194" name="CasetăText 193"/>
          <p:cNvSpPr txBox="1"/>
          <p:nvPr/>
        </p:nvSpPr>
        <p:spPr>
          <a:xfrm rot="398278">
            <a:off x="3869935" y="4104148"/>
            <a:ext cx="571504" cy="246221"/>
          </a:xfrm>
          <a:prstGeom prst="rect">
            <a:avLst/>
          </a:prstGeom>
          <a:noFill/>
        </p:spPr>
        <p:txBody>
          <a:bodyPr wrap="square" rtlCol="0">
            <a:spAutoFit/>
          </a:bodyPr>
          <a:lstStyle/>
          <a:p>
            <a:r>
              <a:rPr lang="ro-RO" sz="1000" dirty="0" smtClean="0"/>
              <a:t>300 m</a:t>
            </a:r>
            <a:endParaRPr lang="ro-RO" sz="1000" dirty="0"/>
          </a:p>
        </p:txBody>
      </p:sp>
      <p:sp>
        <p:nvSpPr>
          <p:cNvPr id="195" name="CasetăText 194"/>
          <p:cNvSpPr txBox="1"/>
          <p:nvPr/>
        </p:nvSpPr>
        <p:spPr>
          <a:xfrm rot="20351465">
            <a:off x="520745" y="2760545"/>
            <a:ext cx="705941" cy="246221"/>
          </a:xfrm>
          <a:prstGeom prst="rect">
            <a:avLst/>
          </a:prstGeom>
          <a:noFill/>
        </p:spPr>
        <p:txBody>
          <a:bodyPr wrap="square" rtlCol="0">
            <a:spAutoFit/>
          </a:bodyPr>
          <a:lstStyle/>
          <a:p>
            <a:r>
              <a:rPr lang="ro-RO" sz="1000" dirty="0" smtClean="0"/>
              <a:t>15000 m</a:t>
            </a:r>
            <a:endParaRPr lang="ro-RO" sz="1000" dirty="0"/>
          </a:p>
        </p:txBody>
      </p:sp>
      <p:sp>
        <p:nvSpPr>
          <p:cNvPr id="196" name="CasetăText 195"/>
          <p:cNvSpPr txBox="1"/>
          <p:nvPr/>
        </p:nvSpPr>
        <p:spPr>
          <a:xfrm rot="15988876">
            <a:off x="7457308" y="4988684"/>
            <a:ext cx="649122" cy="246221"/>
          </a:xfrm>
          <a:prstGeom prst="rect">
            <a:avLst/>
          </a:prstGeom>
          <a:noFill/>
        </p:spPr>
        <p:txBody>
          <a:bodyPr wrap="square" rtlCol="0">
            <a:spAutoFit/>
          </a:bodyPr>
          <a:lstStyle/>
          <a:p>
            <a:r>
              <a:rPr lang="ro-RO" sz="1000" dirty="0" smtClean="0"/>
              <a:t>1500 m</a:t>
            </a:r>
            <a:endParaRPr lang="ro-RO" sz="1000" dirty="0"/>
          </a:p>
        </p:txBody>
      </p:sp>
      <p:sp>
        <p:nvSpPr>
          <p:cNvPr id="197" name="CasetăText 196"/>
          <p:cNvSpPr txBox="1"/>
          <p:nvPr/>
        </p:nvSpPr>
        <p:spPr>
          <a:xfrm rot="18767675">
            <a:off x="7767530" y="4140236"/>
            <a:ext cx="683141" cy="246221"/>
          </a:xfrm>
          <a:prstGeom prst="rect">
            <a:avLst/>
          </a:prstGeom>
          <a:noFill/>
        </p:spPr>
        <p:txBody>
          <a:bodyPr wrap="square" rtlCol="0">
            <a:spAutoFit/>
          </a:bodyPr>
          <a:lstStyle/>
          <a:p>
            <a:r>
              <a:rPr lang="ro-RO" sz="1000" dirty="0" smtClean="0"/>
              <a:t>3500 m</a:t>
            </a:r>
            <a:endParaRPr lang="ro-RO" sz="1000" dirty="0"/>
          </a:p>
        </p:txBody>
      </p:sp>
      <p:sp>
        <p:nvSpPr>
          <p:cNvPr id="198" name="CasetăText 197"/>
          <p:cNvSpPr txBox="1"/>
          <p:nvPr/>
        </p:nvSpPr>
        <p:spPr>
          <a:xfrm rot="5188938">
            <a:off x="8292290" y="3737576"/>
            <a:ext cx="706721" cy="246221"/>
          </a:xfrm>
          <a:prstGeom prst="rect">
            <a:avLst/>
          </a:prstGeom>
          <a:noFill/>
        </p:spPr>
        <p:txBody>
          <a:bodyPr wrap="square" rtlCol="0">
            <a:spAutoFit/>
          </a:bodyPr>
          <a:lstStyle/>
          <a:p>
            <a:r>
              <a:rPr lang="ro-RO" sz="1000" dirty="0" smtClean="0"/>
              <a:t>3000 m</a:t>
            </a:r>
            <a:endParaRPr lang="ro-RO" sz="1000" dirty="0"/>
          </a:p>
        </p:txBody>
      </p:sp>
      <p:sp>
        <p:nvSpPr>
          <p:cNvPr id="199" name="CasetăText 198"/>
          <p:cNvSpPr txBox="1"/>
          <p:nvPr/>
        </p:nvSpPr>
        <p:spPr>
          <a:xfrm rot="5400000">
            <a:off x="8201593" y="3014117"/>
            <a:ext cx="702338" cy="246221"/>
          </a:xfrm>
          <a:prstGeom prst="rect">
            <a:avLst/>
          </a:prstGeom>
          <a:noFill/>
        </p:spPr>
        <p:txBody>
          <a:bodyPr wrap="square" rtlCol="0">
            <a:spAutoFit/>
          </a:bodyPr>
          <a:lstStyle/>
          <a:p>
            <a:r>
              <a:rPr lang="ro-RO" sz="1000" dirty="0" smtClean="0"/>
              <a:t>9000 m</a:t>
            </a:r>
            <a:endParaRPr lang="ro-RO" sz="1000" dirty="0"/>
          </a:p>
        </p:txBody>
      </p:sp>
      <p:sp>
        <p:nvSpPr>
          <p:cNvPr id="113" name="Oval 112"/>
          <p:cNvSpPr/>
          <p:nvPr/>
        </p:nvSpPr>
        <p:spPr>
          <a:xfrm>
            <a:off x="592932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2</a:t>
            </a:r>
            <a:endParaRPr lang="ro-RO" dirty="0"/>
          </a:p>
        </p:txBody>
      </p:sp>
      <p:sp>
        <p:nvSpPr>
          <p:cNvPr id="117" name="Oval 116"/>
          <p:cNvSpPr/>
          <p:nvPr/>
        </p:nvSpPr>
        <p:spPr>
          <a:xfrm>
            <a:off x="5572132" y="5500702"/>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3</a:t>
            </a:r>
            <a:endParaRPr lang="ro-RO" dirty="0"/>
          </a:p>
        </p:txBody>
      </p:sp>
      <p:sp>
        <p:nvSpPr>
          <p:cNvPr id="120" name="Oval 119"/>
          <p:cNvSpPr/>
          <p:nvPr/>
        </p:nvSpPr>
        <p:spPr>
          <a:xfrm>
            <a:off x="557213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6</a:t>
            </a:r>
            <a:endParaRPr lang="ro-RO" dirty="0"/>
          </a:p>
        </p:txBody>
      </p:sp>
      <p:sp>
        <p:nvSpPr>
          <p:cNvPr id="123" name="Oval 122"/>
          <p:cNvSpPr/>
          <p:nvPr/>
        </p:nvSpPr>
        <p:spPr>
          <a:xfrm>
            <a:off x="4500562" y="614364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8</a:t>
            </a:r>
            <a:endParaRPr lang="ro-RO" dirty="0"/>
          </a:p>
        </p:txBody>
      </p:sp>
      <p:sp>
        <p:nvSpPr>
          <p:cNvPr id="143" name="Oval 142"/>
          <p:cNvSpPr/>
          <p:nvPr/>
        </p:nvSpPr>
        <p:spPr>
          <a:xfrm>
            <a:off x="1500166" y="5572140"/>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B</a:t>
            </a:r>
            <a:endParaRPr lang="ro-RO" dirty="0"/>
          </a:p>
        </p:txBody>
      </p:sp>
      <p:sp>
        <p:nvSpPr>
          <p:cNvPr id="144" name="Oval 143"/>
          <p:cNvSpPr/>
          <p:nvPr/>
        </p:nvSpPr>
        <p:spPr>
          <a:xfrm>
            <a:off x="3000364" y="5286388"/>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C</a:t>
            </a:r>
            <a:endParaRPr lang="ro-RO" dirty="0"/>
          </a:p>
        </p:txBody>
      </p:sp>
      <p:sp>
        <p:nvSpPr>
          <p:cNvPr id="145" name="Oval 144"/>
          <p:cNvSpPr/>
          <p:nvPr/>
        </p:nvSpPr>
        <p:spPr>
          <a:xfrm>
            <a:off x="2357422" y="471488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D</a:t>
            </a:r>
            <a:endParaRPr lang="ro-RO" dirty="0"/>
          </a:p>
        </p:txBody>
      </p:sp>
      <p:sp>
        <p:nvSpPr>
          <p:cNvPr id="146" name="Oval 145"/>
          <p:cNvSpPr/>
          <p:nvPr/>
        </p:nvSpPr>
        <p:spPr>
          <a:xfrm>
            <a:off x="2643174" y="4286256"/>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F</a:t>
            </a:r>
            <a:endParaRPr lang="ro-RO" dirty="0"/>
          </a:p>
        </p:txBody>
      </p:sp>
      <p:sp>
        <p:nvSpPr>
          <p:cNvPr id="147" name="Oval 146"/>
          <p:cNvSpPr/>
          <p:nvPr/>
        </p:nvSpPr>
        <p:spPr>
          <a:xfrm>
            <a:off x="2786050" y="4000504"/>
            <a:ext cx="214314"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G</a:t>
            </a:r>
            <a:endParaRPr lang="ro-RO" dirty="0"/>
          </a:p>
        </p:txBody>
      </p:sp>
      <p:cxnSp>
        <p:nvCxnSpPr>
          <p:cNvPr id="95" name="Conector drept 94"/>
          <p:cNvCxnSpPr/>
          <p:nvPr/>
        </p:nvCxnSpPr>
        <p:spPr>
          <a:xfrm>
            <a:off x="5786446" y="1714488"/>
            <a:ext cx="642942" cy="285752"/>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urist">
  <a:themeElements>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urist">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urist">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438</TotalTime>
  <Words>1694</Words>
  <Application>Microsoft Office PowerPoint</Application>
  <PresentationFormat>Expunere pe ecran (4:3)</PresentationFormat>
  <Paragraphs>411</Paragraphs>
  <Slides>12</Slides>
  <Notes>1</Notes>
  <HiddenSlides>0</HiddenSlides>
  <MMClips>0</MMClips>
  <ScaleCrop>false</ScaleCrop>
  <HeadingPairs>
    <vt:vector size="4" baseType="variant">
      <vt:variant>
        <vt:lpstr>Temă</vt:lpstr>
      </vt:variant>
      <vt:variant>
        <vt:i4>1</vt:i4>
      </vt:variant>
      <vt:variant>
        <vt:lpstr>Titluri diapozitive</vt:lpstr>
      </vt:variant>
      <vt:variant>
        <vt:i4>12</vt:i4>
      </vt:variant>
    </vt:vector>
  </HeadingPairs>
  <TitlesOfParts>
    <vt:vector size="13" baseType="lpstr">
      <vt:lpstr>Turist</vt:lpstr>
      <vt:lpstr>VIZITAŢI GORJUL DE SUB MUNTE !!</vt:lpstr>
      <vt:lpstr>Cum putem folosi grafurile  în viaţa de zi cu zi?</vt:lpstr>
      <vt:lpstr>Diapozitivul 3</vt:lpstr>
      <vt:lpstr>De ce învăţăm noţiuni de teoria grafurilor?  Cum putem modela o situaţie practică familiară elevilor în termenii teoriei grafurilor? Cum folosim un limbaj de programare pentru a modela grafurile?</vt:lpstr>
      <vt:lpstr>Diapozitivul 5</vt:lpstr>
      <vt:lpstr>ZIUA 1: FAMILIARIZAREA CU ORAŞUL.</vt:lpstr>
      <vt:lpstr>Diapozitivul 7</vt:lpstr>
      <vt:lpstr>ZIUA 2: EXCURSIE: NOVACI – BAIA DE FIER – POLOVRAGI ŞI RETUR.</vt:lpstr>
      <vt:lpstr>Diapozitivul 9</vt:lpstr>
      <vt:lpstr>ZIUA 3: NOVACI – RÂNCA</vt:lpstr>
      <vt:lpstr>Diapozitivul 11</vt:lpstr>
      <vt:lpstr>BIBLIOGRAFIE</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Interpretarea grafurilor</dc:title>
  <dc:creator>user</dc:creator>
  <cp:lastModifiedBy>Miruna&amp;Co</cp:lastModifiedBy>
  <cp:revision>73</cp:revision>
  <dcterms:created xsi:type="dcterms:W3CDTF">2010-12-16T06:33:17Z</dcterms:created>
  <dcterms:modified xsi:type="dcterms:W3CDTF">2011-01-08T18:41:24Z</dcterms:modified>
</cp:coreProperties>
</file>